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7" r:id="rId2"/>
  </p:sldMasterIdLst>
  <p:sldIdLst>
    <p:sldId id="299" r:id="rId3"/>
    <p:sldId id="329" r:id="rId4"/>
    <p:sldId id="280" r:id="rId5"/>
    <p:sldId id="1851" r:id="rId6"/>
    <p:sldId id="1852" r:id="rId7"/>
    <p:sldId id="1858" r:id="rId8"/>
    <p:sldId id="1853" r:id="rId9"/>
    <p:sldId id="1844" r:id="rId10"/>
    <p:sldId id="1850" r:id="rId11"/>
    <p:sldId id="1859" r:id="rId12"/>
    <p:sldId id="1861" r:id="rId13"/>
    <p:sldId id="1860" r:id="rId14"/>
    <p:sldId id="1862" r:id="rId15"/>
    <p:sldId id="1864" r:id="rId16"/>
    <p:sldId id="289" r:id="rId17"/>
    <p:sldId id="1872" r:id="rId18"/>
    <p:sldId id="184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76" d="100"/>
          <a:sy n="76" d="100"/>
        </p:scale>
        <p:origin x="72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Master" Target="../slideMasters/slideMaster2.xml"/><Relationship Id="rId5" Type="http://schemas.openxmlformats.org/officeDocument/2006/relationships/image" Target="../media/image7.jpeg"/><Relationship Id="rId4" Type="http://schemas.openxmlformats.org/officeDocument/2006/relationships/image" Target="../media/image6.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0B3342A-A8F2-4E3F-974A-3706242C1CD4}"/>
              </a:ext>
            </a:extLst>
          </p:cNvPr>
          <p:cNvPicPr>
            <a:picLocks noChangeAspect="1"/>
          </p:cNvPicPr>
          <p:nvPr userDrawn="1"/>
        </p:nvPicPr>
        <p:blipFill>
          <a:blip r:embed="rId3"/>
          <a:stretch>
            <a:fillRect/>
          </a:stretch>
        </p:blipFill>
        <p:spPr>
          <a:xfrm>
            <a:off x="5486400" y="1130086"/>
            <a:ext cx="6705600" cy="2078916"/>
          </a:xfrm>
          <a:prstGeom prst="rect">
            <a:avLst/>
          </a:prstGeom>
        </p:spPr>
      </p:pic>
      <p:sp>
        <p:nvSpPr>
          <p:cNvPr id="14" name="Title 1">
            <a:extLst>
              <a:ext uri="{FF2B5EF4-FFF2-40B4-BE49-F238E27FC236}">
                <a16:creationId xmlns:a16="http://schemas.microsoft.com/office/drawing/2014/main" id="{BF044206-FAFD-4A42-89C5-DA6CA83C9CBF}"/>
              </a:ext>
            </a:extLst>
          </p:cNvPr>
          <p:cNvSpPr>
            <a:spLocks noGrp="1"/>
          </p:cNvSpPr>
          <p:nvPr>
            <p:ph type="title"/>
          </p:nvPr>
        </p:nvSpPr>
        <p:spPr>
          <a:xfrm>
            <a:off x="344246" y="5699052"/>
            <a:ext cx="9513317" cy="985283"/>
          </a:xfrm>
        </p:spPr>
        <p:txBody>
          <a:bodyPr/>
          <a:lstStyle>
            <a:lvl1pPr>
              <a:defRPr>
                <a:solidFill>
                  <a:schemeClr val="bg1"/>
                </a:solidFill>
              </a:defRPr>
            </a:lvl1pPr>
          </a:lstStyle>
          <a:p>
            <a:r>
              <a:rPr lang="en-US"/>
              <a:t>Click to edit Master title style</a:t>
            </a:r>
          </a:p>
        </p:txBody>
      </p:sp>
      <p:pic>
        <p:nvPicPr>
          <p:cNvPr id="2" name="Picture 1">
            <a:extLst>
              <a:ext uri="{FF2B5EF4-FFF2-40B4-BE49-F238E27FC236}">
                <a16:creationId xmlns:a16="http://schemas.microsoft.com/office/drawing/2014/main" id="{9B78C09A-B8C1-4981-9BAC-F91CAA8F1B42}"/>
              </a:ext>
            </a:extLst>
          </p:cNvPr>
          <p:cNvPicPr>
            <a:picLocks noChangeAspect="1"/>
          </p:cNvPicPr>
          <p:nvPr userDrawn="1"/>
        </p:nvPicPr>
        <p:blipFill>
          <a:blip r:embed="rId4"/>
          <a:stretch>
            <a:fillRect/>
          </a:stretch>
        </p:blipFill>
        <p:spPr>
          <a:xfrm>
            <a:off x="216037" y="1216325"/>
            <a:ext cx="11759927" cy="4198194"/>
          </a:xfrm>
          <a:prstGeom prst="rect">
            <a:avLst/>
          </a:prstGeom>
        </p:spPr>
      </p:pic>
    </p:spTree>
    <p:extLst>
      <p:ext uri="{BB962C8B-B14F-4D97-AF65-F5344CB8AC3E}">
        <p14:creationId xmlns:p14="http://schemas.microsoft.com/office/powerpoint/2010/main" val="1265839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0" indent="0">
              <a:buNone/>
              <a:defRPr b="1">
                <a:solidFill>
                  <a:srgbClr val="065744"/>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2"/>
            <a:ext cx="2743200" cy="365125"/>
          </a:xfrm>
          <a:prstGeom prst="rect">
            <a:avLst/>
          </a:prstGeom>
        </p:spPr>
        <p:txBody>
          <a:bodyPr/>
          <a:lstStyle/>
          <a:p>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74AD7C1D-1BAF-4A43-8B86-2FB8EFB06079}" type="slidenum">
              <a:rPr lang="en-US" smtClean="0"/>
              <a:t>‹#›</a:t>
            </a:fld>
            <a:endParaRPr lang="en-US"/>
          </a:p>
        </p:txBody>
      </p:sp>
    </p:spTree>
    <p:extLst>
      <p:ext uri="{BB962C8B-B14F-4D97-AF65-F5344CB8AC3E}">
        <p14:creationId xmlns:p14="http://schemas.microsoft.com/office/powerpoint/2010/main" val="2545892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2"/>
            <a:ext cx="2743200" cy="365125"/>
          </a:xfrm>
          <a:prstGeom prst="rect">
            <a:avLst/>
          </a:prstGeom>
        </p:spPr>
        <p:txBody>
          <a:bodyPr/>
          <a:lstStyle/>
          <a:p>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74AD7C1D-1BAF-4A43-8B86-2FB8EFB06079}" type="slidenum">
              <a:rPr lang="en-US" smtClean="0"/>
              <a:t>‹#›</a:t>
            </a:fld>
            <a:endParaRPr lang="en-US"/>
          </a:p>
        </p:txBody>
      </p:sp>
    </p:spTree>
    <p:extLst>
      <p:ext uri="{BB962C8B-B14F-4D97-AF65-F5344CB8AC3E}">
        <p14:creationId xmlns:p14="http://schemas.microsoft.com/office/powerpoint/2010/main" val="2225022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a:extLst>
              <a:ext uri="{FF2B5EF4-FFF2-40B4-BE49-F238E27FC236}">
                <a16:creationId xmlns:a16="http://schemas.microsoft.com/office/drawing/2014/main" id="{7D3011CF-6652-3242-92AB-DE439D90EA7B}"/>
              </a:ext>
            </a:extLst>
          </p:cNvPr>
          <p:cNvSpPr>
            <a:spLocks noGrp="1"/>
          </p:cNvSpPr>
          <p:nvPr>
            <p:ph type="dt" sz="half" idx="10"/>
          </p:nvPr>
        </p:nvSpPr>
        <p:spPr>
          <a:xfrm>
            <a:off x="838200" y="6356352"/>
            <a:ext cx="2743200" cy="365125"/>
          </a:xfrm>
          <a:prstGeom prst="rect">
            <a:avLst/>
          </a:prstGeom>
        </p:spPr>
        <p:txBody>
          <a:bodyPr/>
          <a:lstStyle/>
          <a:p>
            <a:endParaRPr lang="en-US"/>
          </a:p>
        </p:txBody>
      </p:sp>
      <p:sp>
        <p:nvSpPr>
          <p:cNvPr id="9" name="Footer Placeholder 7">
            <a:extLst>
              <a:ext uri="{FF2B5EF4-FFF2-40B4-BE49-F238E27FC236}">
                <a16:creationId xmlns:a16="http://schemas.microsoft.com/office/drawing/2014/main" id="{4FA8FC5F-F03F-6F4C-82D5-9D60678DBEDE}"/>
              </a:ext>
            </a:extLst>
          </p:cNvPr>
          <p:cNvSpPr>
            <a:spLocks noGrp="1"/>
          </p:cNvSpPr>
          <p:nvPr>
            <p:ph type="ftr" sz="quarter" idx="11"/>
          </p:nvPr>
        </p:nvSpPr>
        <p:spPr>
          <a:xfrm>
            <a:off x="4038600" y="6356352"/>
            <a:ext cx="4114800" cy="365125"/>
          </a:xfrm>
          <a:prstGeom prst="rect">
            <a:avLst/>
          </a:prstGeom>
        </p:spPr>
        <p:txBody>
          <a:bodyPr/>
          <a:lstStyle/>
          <a:p>
            <a:endParaRPr lang="en-US"/>
          </a:p>
        </p:txBody>
      </p:sp>
      <p:sp>
        <p:nvSpPr>
          <p:cNvPr id="10" name="Slide Number Placeholder 8">
            <a:extLst>
              <a:ext uri="{FF2B5EF4-FFF2-40B4-BE49-F238E27FC236}">
                <a16:creationId xmlns:a16="http://schemas.microsoft.com/office/drawing/2014/main" id="{C6BFF8BE-1CC5-4644-8FEF-F3E0B4D18560}"/>
              </a:ext>
            </a:extLst>
          </p:cNvPr>
          <p:cNvSpPr>
            <a:spLocks noGrp="1"/>
          </p:cNvSpPr>
          <p:nvPr>
            <p:ph type="sldNum" sz="quarter" idx="12"/>
          </p:nvPr>
        </p:nvSpPr>
        <p:spPr>
          <a:xfrm>
            <a:off x="8610600" y="6356352"/>
            <a:ext cx="2743200" cy="365125"/>
          </a:xfrm>
          <a:prstGeom prst="rect">
            <a:avLst/>
          </a:prstGeom>
        </p:spPr>
        <p:txBody>
          <a:bodyPr/>
          <a:lstStyle/>
          <a:p>
            <a:fld id="{74AD7C1D-1BAF-4A43-8B86-2FB8EFB06079}" type="slidenum">
              <a:rPr lang="en-US" smtClean="0"/>
              <a:t>‹#›</a:t>
            </a:fld>
            <a:endParaRPr lang="en-US"/>
          </a:p>
        </p:txBody>
      </p:sp>
    </p:spTree>
    <p:extLst>
      <p:ext uri="{BB962C8B-B14F-4D97-AF65-F5344CB8AC3E}">
        <p14:creationId xmlns:p14="http://schemas.microsoft.com/office/powerpoint/2010/main" val="3438138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935665"/>
            <a:ext cx="10515600" cy="755024"/>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2"/>
            <a:ext cx="2743200" cy="365125"/>
          </a:xfrm>
          <a:prstGeom prst="rect">
            <a:avLst/>
          </a:prstGeom>
        </p:spPr>
        <p:txBody>
          <a:bodyPr/>
          <a:lstStyle/>
          <a:p>
            <a:endParaRPr lang="en-US"/>
          </a:p>
        </p:txBody>
      </p:sp>
      <p:sp>
        <p:nvSpPr>
          <p:cNvPr id="8" name="Footer Placeholder 7"/>
          <p:cNvSpPr>
            <a:spLocks noGrp="1"/>
          </p:cNvSpPr>
          <p:nvPr>
            <p:ph type="ftr" sz="quarter" idx="11"/>
          </p:nvPr>
        </p:nvSpPr>
        <p:spPr>
          <a:xfrm>
            <a:off x="4038600" y="6356352"/>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2"/>
            <a:ext cx="2743200" cy="365125"/>
          </a:xfrm>
          <a:prstGeom prst="rect">
            <a:avLst/>
          </a:prstGeom>
        </p:spPr>
        <p:txBody>
          <a:bodyPr/>
          <a:lstStyle/>
          <a:p>
            <a:fld id="{74AD7C1D-1BAF-4A43-8B86-2FB8EFB06079}" type="slidenum">
              <a:rPr lang="en-US" smtClean="0"/>
              <a:t>‹#›</a:t>
            </a:fld>
            <a:endParaRPr lang="en-US"/>
          </a:p>
        </p:txBody>
      </p:sp>
    </p:spTree>
    <p:extLst>
      <p:ext uri="{BB962C8B-B14F-4D97-AF65-F5344CB8AC3E}">
        <p14:creationId xmlns:p14="http://schemas.microsoft.com/office/powerpoint/2010/main" val="296478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987426"/>
            <a:ext cx="3932237" cy="1443886"/>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615609"/>
            <a:ext cx="3932237" cy="325337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2"/>
            <a:ext cx="2743200" cy="365125"/>
          </a:xfrm>
          <a:prstGeom prst="rect">
            <a:avLst/>
          </a:prstGeom>
        </p:spPr>
        <p:txBody>
          <a:bodyPr/>
          <a:lstStyle/>
          <a:p>
            <a:endParaRPr lang="en-US"/>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2"/>
            <a:ext cx="2743200" cy="365125"/>
          </a:xfrm>
          <a:prstGeom prst="rect">
            <a:avLst/>
          </a:prstGeom>
        </p:spPr>
        <p:txBody>
          <a:bodyPr/>
          <a:lstStyle/>
          <a:p>
            <a:fld id="{74AD7C1D-1BAF-4A43-8B86-2FB8EFB06079}" type="slidenum">
              <a:rPr lang="en-US" smtClean="0"/>
              <a:t>‹#›</a:t>
            </a:fld>
            <a:endParaRPr lang="en-US"/>
          </a:p>
        </p:txBody>
      </p:sp>
    </p:spTree>
    <p:extLst>
      <p:ext uri="{BB962C8B-B14F-4D97-AF65-F5344CB8AC3E}">
        <p14:creationId xmlns:p14="http://schemas.microsoft.com/office/powerpoint/2010/main" val="3676687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A0329B0-363F-0D4A-BA57-4513066D2887}"/>
              </a:ext>
            </a:extLst>
          </p:cNvPr>
          <p:cNvPicPr>
            <a:picLocks noChangeAspect="1"/>
          </p:cNvPicPr>
          <p:nvPr userDrawn="1"/>
        </p:nvPicPr>
        <p:blipFill rotWithShape="1">
          <a:blip r:embed="rId3"/>
          <a:srcRect l="12427"/>
          <a:stretch/>
        </p:blipFill>
        <p:spPr>
          <a:xfrm>
            <a:off x="0" y="1260234"/>
            <a:ext cx="7205272" cy="4112845"/>
          </a:xfrm>
          <a:prstGeom prst="rect">
            <a:avLst/>
          </a:prstGeom>
        </p:spPr>
      </p:pic>
      <p:pic>
        <p:nvPicPr>
          <p:cNvPr id="7" name="Picture 6">
            <a:extLst>
              <a:ext uri="{FF2B5EF4-FFF2-40B4-BE49-F238E27FC236}">
                <a16:creationId xmlns:a16="http://schemas.microsoft.com/office/drawing/2014/main" id="{1B11A7CF-DF6F-6A41-8615-B1711E7D818E}"/>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442531" y="3341077"/>
            <a:ext cx="4749471" cy="2032000"/>
          </a:xfrm>
          <a:prstGeom prst="rect">
            <a:avLst/>
          </a:prstGeom>
        </p:spPr>
      </p:pic>
      <p:pic>
        <p:nvPicPr>
          <p:cNvPr id="8" name="Picture 7">
            <a:extLst>
              <a:ext uri="{FF2B5EF4-FFF2-40B4-BE49-F238E27FC236}">
                <a16:creationId xmlns:a16="http://schemas.microsoft.com/office/drawing/2014/main" id="{CD8927FC-7D48-AD41-9CDD-B77CCA279C7E}"/>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7442532" y="1260235"/>
            <a:ext cx="4749469" cy="1856153"/>
          </a:xfrm>
          <a:prstGeom prst="rect">
            <a:avLst/>
          </a:prstGeom>
        </p:spPr>
      </p:pic>
      <p:sp>
        <p:nvSpPr>
          <p:cNvPr id="14" name="Title 1">
            <a:extLst>
              <a:ext uri="{FF2B5EF4-FFF2-40B4-BE49-F238E27FC236}">
                <a16:creationId xmlns:a16="http://schemas.microsoft.com/office/drawing/2014/main" id="{BF044206-FAFD-4A42-89C5-DA6CA83C9CBF}"/>
              </a:ext>
            </a:extLst>
          </p:cNvPr>
          <p:cNvSpPr>
            <a:spLocks noGrp="1"/>
          </p:cNvSpPr>
          <p:nvPr>
            <p:ph type="title"/>
          </p:nvPr>
        </p:nvSpPr>
        <p:spPr>
          <a:xfrm>
            <a:off x="344247" y="5699054"/>
            <a:ext cx="9513317" cy="985283"/>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126854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0" indent="0">
              <a:buNone/>
              <a:defRPr b="1">
                <a:solidFill>
                  <a:srgbClr val="065744"/>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4"/>
            <a:ext cx="2743200" cy="365125"/>
          </a:xfrm>
          <a:prstGeom prst="rect">
            <a:avLst/>
          </a:prstGeom>
        </p:spPr>
        <p:txBody>
          <a:bodyPr/>
          <a:lstStyle/>
          <a:p>
            <a:fld id="{863984F8-6CE3-2F45-A61F-1F022068406E}" type="datetimeFigureOut">
              <a:rPr lang="en-US" smtClean="0"/>
              <a:t>4/10/2024</a:t>
            </a:fld>
            <a:endParaRPr lang="en-US"/>
          </a:p>
        </p:txBody>
      </p:sp>
      <p:sp>
        <p:nvSpPr>
          <p:cNvPr id="5" name="Footer Placeholder 4"/>
          <p:cNvSpPr>
            <a:spLocks noGrp="1"/>
          </p:cNvSpPr>
          <p:nvPr>
            <p:ph type="ftr" sz="quarter" idx="11"/>
          </p:nvPr>
        </p:nvSpPr>
        <p:spPr>
          <a:xfrm>
            <a:off x="4038600" y="6356354"/>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4"/>
            <a:ext cx="2743200" cy="365125"/>
          </a:xfrm>
          <a:prstGeom prst="rect">
            <a:avLst/>
          </a:prstGeom>
        </p:spPr>
        <p:txBody>
          <a:bodyPr/>
          <a:lstStyle/>
          <a:p>
            <a:fld id="{74AD7C1D-1BAF-4A43-8B86-2FB8EFB06079}" type="slidenum">
              <a:rPr lang="en-US" smtClean="0"/>
              <a:t>‹#›</a:t>
            </a:fld>
            <a:endParaRPr lang="en-US"/>
          </a:p>
        </p:txBody>
      </p:sp>
    </p:spTree>
    <p:extLst>
      <p:ext uri="{BB962C8B-B14F-4D97-AF65-F5344CB8AC3E}">
        <p14:creationId xmlns:p14="http://schemas.microsoft.com/office/powerpoint/2010/main" val="3746049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4"/>
            <a:ext cx="2743200" cy="365125"/>
          </a:xfrm>
          <a:prstGeom prst="rect">
            <a:avLst/>
          </a:prstGeom>
        </p:spPr>
        <p:txBody>
          <a:bodyPr/>
          <a:lstStyle/>
          <a:p>
            <a:fld id="{863984F8-6CE3-2F45-A61F-1F022068406E}" type="datetimeFigureOut">
              <a:rPr lang="en-US" smtClean="0"/>
              <a:t>4/10/2024</a:t>
            </a:fld>
            <a:endParaRPr lang="en-US"/>
          </a:p>
        </p:txBody>
      </p:sp>
      <p:sp>
        <p:nvSpPr>
          <p:cNvPr id="5" name="Footer Placeholder 4"/>
          <p:cNvSpPr>
            <a:spLocks noGrp="1"/>
          </p:cNvSpPr>
          <p:nvPr>
            <p:ph type="ftr" sz="quarter" idx="11"/>
          </p:nvPr>
        </p:nvSpPr>
        <p:spPr>
          <a:xfrm>
            <a:off x="4038600" y="6356354"/>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4"/>
            <a:ext cx="2743200" cy="365125"/>
          </a:xfrm>
          <a:prstGeom prst="rect">
            <a:avLst/>
          </a:prstGeom>
        </p:spPr>
        <p:txBody>
          <a:bodyPr/>
          <a:lstStyle/>
          <a:p>
            <a:fld id="{74AD7C1D-1BAF-4A43-8B86-2FB8EFB06079}" type="slidenum">
              <a:rPr lang="en-US" smtClean="0"/>
              <a:t>‹#›</a:t>
            </a:fld>
            <a:endParaRPr lang="en-US"/>
          </a:p>
        </p:txBody>
      </p:sp>
    </p:spTree>
    <p:extLst>
      <p:ext uri="{BB962C8B-B14F-4D97-AF65-F5344CB8AC3E}">
        <p14:creationId xmlns:p14="http://schemas.microsoft.com/office/powerpoint/2010/main" val="7434701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a:extLst>
              <a:ext uri="{FF2B5EF4-FFF2-40B4-BE49-F238E27FC236}">
                <a16:creationId xmlns:a16="http://schemas.microsoft.com/office/drawing/2014/main" id="{7D3011CF-6652-3242-92AB-DE439D90EA7B}"/>
              </a:ext>
            </a:extLst>
          </p:cNvPr>
          <p:cNvSpPr>
            <a:spLocks noGrp="1"/>
          </p:cNvSpPr>
          <p:nvPr>
            <p:ph type="dt" sz="half" idx="10"/>
          </p:nvPr>
        </p:nvSpPr>
        <p:spPr>
          <a:xfrm>
            <a:off x="838200" y="6356354"/>
            <a:ext cx="2743200" cy="365125"/>
          </a:xfrm>
          <a:prstGeom prst="rect">
            <a:avLst/>
          </a:prstGeom>
        </p:spPr>
        <p:txBody>
          <a:bodyPr/>
          <a:lstStyle/>
          <a:p>
            <a:fld id="{863984F8-6CE3-2F45-A61F-1F022068406E}" type="datetimeFigureOut">
              <a:rPr lang="en-US" smtClean="0"/>
              <a:t>4/10/2024</a:t>
            </a:fld>
            <a:endParaRPr lang="en-US"/>
          </a:p>
        </p:txBody>
      </p:sp>
      <p:sp>
        <p:nvSpPr>
          <p:cNvPr id="9" name="Footer Placeholder 7">
            <a:extLst>
              <a:ext uri="{FF2B5EF4-FFF2-40B4-BE49-F238E27FC236}">
                <a16:creationId xmlns:a16="http://schemas.microsoft.com/office/drawing/2014/main" id="{4FA8FC5F-F03F-6F4C-82D5-9D60678DBEDE}"/>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10" name="Slide Number Placeholder 8">
            <a:extLst>
              <a:ext uri="{FF2B5EF4-FFF2-40B4-BE49-F238E27FC236}">
                <a16:creationId xmlns:a16="http://schemas.microsoft.com/office/drawing/2014/main" id="{C6BFF8BE-1CC5-4644-8FEF-F3E0B4D18560}"/>
              </a:ext>
            </a:extLst>
          </p:cNvPr>
          <p:cNvSpPr>
            <a:spLocks noGrp="1"/>
          </p:cNvSpPr>
          <p:nvPr>
            <p:ph type="sldNum" sz="quarter" idx="12"/>
          </p:nvPr>
        </p:nvSpPr>
        <p:spPr>
          <a:xfrm>
            <a:off x="8610600" y="6356354"/>
            <a:ext cx="2743200" cy="365125"/>
          </a:xfrm>
          <a:prstGeom prst="rect">
            <a:avLst/>
          </a:prstGeom>
        </p:spPr>
        <p:txBody>
          <a:bodyPr/>
          <a:lstStyle/>
          <a:p>
            <a:fld id="{74AD7C1D-1BAF-4A43-8B86-2FB8EFB06079}" type="slidenum">
              <a:rPr lang="en-US" smtClean="0"/>
              <a:t>‹#›</a:t>
            </a:fld>
            <a:endParaRPr lang="en-US"/>
          </a:p>
        </p:txBody>
      </p:sp>
    </p:spTree>
    <p:extLst>
      <p:ext uri="{BB962C8B-B14F-4D97-AF65-F5344CB8AC3E}">
        <p14:creationId xmlns:p14="http://schemas.microsoft.com/office/powerpoint/2010/main" val="3836651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935665"/>
            <a:ext cx="10515600" cy="755024"/>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4"/>
            <a:ext cx="2743200" cy="365125"/>
          </a:xfrm>
          <a:prstGeom prst="rect">
            <a:avLst/>
          </a:prstGeom>
        </p:spPr>
        <p:txBody>
          <a:bodyPr/>
          <a:lstStyle/>
          <a:p>
            <a:fld id="{863984F8-6CE3-2F45-A61F-1F022068406E}" type="datetimeFigureOut">
              <a:rPr lang="en-US" smtClean="0"/>
              <a:t>4/10/2024</a:t>
            </a:fld>
            <a:endParaRPr lang="en-US"/>
          </a:p>
        </p:txBody>
      </p:sp>
      <p:sp>
        <p:nvSpPr>
          <p:cNvPr id="8" name="Footer Placeholder 7"/>
          <p:cNvSpPr>
            <a:spLocks noGrp="1"/>
          </p:cNvSpPr>
          <p:nvPr>
            <p:ph type="ftr" sz="quarter" idx="11"/>
          </p:nvPr>
        </p:nvSpPr>
        <p:spPr>
          <a:xfrm>
            <a:off x="4038600" y="6356354"/>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4"/>
            <a:ext cx="2743200" cy="365125"/>
          </a:xfrm>
          <a:prstGeom prst="rect">
            <a:avLst/>
          </a:prstGeom>
        </p:spPr>
        <p:txBody>
          <a:bodyPr/>
          <a:lstStyle/>
          <a:p>
            <a:fld id="{74AD7C1D-1BAF-4A43-8B86-2FB8EFB06079}" type="slidenum">
              <a:rPr lang="en-US" smtClean="0"/>
              <a:t>‹#›</a:t>
            </a:fld>
            <a:endParaRPr lang="en-US"/>
          </a:p>
        </p:txBody>
      </p:sp>
    </p:spTree>
    <p:extLst>
      <p:ext uri="{BB962C8B-B14F-4D97-AF65-F5344CB8AC3E}">
        <p14:creationId xmlns:p14="http://schemas.microsoft.com/office/powerpoint/2010/main" val="38508667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987426"/>
            <a:ext cx="3932237" cy="1443886"/>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39788" y="2615611"/>
            <a:ext cx="3932237" cy="3253379"/>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838200" y="6356354"/>
            <a:ext cx="2743200" cy="365125"/>
          </a:xfrm>
          <a:prstGeom prst="rect">
            <a:avLst/>
          </a:prstGeom>
        </p:spPr>
        <p:txBody>
          <a:bodyPr/>
          <a:lstStyle/>
          <a:p>
            <a:fld id="{863984F8-6CE3-2F45-A61F-1F022068406E}" type="datetimeFigureOut">
              <a:rPr lang="en-US" smtClean="0"/>
              <a:t>4/10/2024</a:t>
            </a:fld>
            <a:endParaRPr lang="en-US"/>
          </a:p>
        </p:txBody>
      </p:sp>
      <p:sp>
        <p:nvSpPr>
          <p:cNvPr id="6" name="Footer Placeholder 5"/>
          <p:cNvSpPr>
            <a:spLocks noGrp="1"/>
          </p:cNvSpPr>
          <p:nvPr>
            <p:ph type="ftr" sz="quarter" idx="11"/>
          </p:nvPr>
        </p:nvSpPr>
        <p:spPr>
          <a:xfrm>
            <a:off x="4038600" y="6356354"/>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4"/>
            <a:ext cx="2743200" cy="365125"/>
          </a:xfrm>
          <a:prstGeom prst="rect">
            <a:avLst/>
          </a:prstGeom>
        </p:spPr>
        <p:txBody>
          <a:bodyPr/>
          <a:lstStyle/>
          <a:p>
            <a:fld id="{74AD7C1D-1BAF-4A43-8B86-2FB8EFB06079}" type="slidenum">
              <a:rPr lang="en-US" smtClean="0"/>
              <a:t>‹#›</a:t>
            </a:fld>
            <a:endParaRPr lang="en-US"/>
          </a:p>
        </p:txBody>
      </p:sp>
    </p:spTree>
    <p:extLst>
      <p:ext uri="{BB962C8B-B14F-4D97-AF65-F5344CB8AC3E}">
        <p14:creationId xmlns:p14="http://schemas.microsoft.com/office/powerpoint/2010/main" val="2421177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992373"/>
            <a:ext cx="9473019" cy="69831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9473019"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255073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hf hdr="0" ftr="0" dt="0"/>
  <p:txStyles>
    <p:titleStyle>
      <a:lvl1pPr algn="l" defTabSz="914400" rtl="0" eaLnBrk="1" latinLnBrk="0" hangingPunct="1">
        <a:lnSpc>
          <a:spcPct val="90000"/>
        </a:lnSpc>
        <a:spcBef>
          <a:spcPct val="0"/>
        </a:spcBef>
        <a:buNone/>
        <a:defRPr sz="4000" kern="1200">
          <a:solidFill>
            <a:srgbClr val="0178CD"/>
          </a:solidFill>
          <a:latin typeface="Lato"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992375"/>
            <a:ext cx="9473019" cy="69831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1" y="1825625"/>
            <a:ext cx="9473019"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312946"/>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Lst>
  <p:txStyles>
    <p:titleStyle>
      <a:lvl1pPr algn="l" defTabSz="685800" rtl="0" eaLnBrk="1" latinLnBrk="0" hangingPunct="1">
        <a:lnSpc>
          <a:spcPct val="90000"/>
        </a:lnSpc>
        <a:spcBef>
          <a:spcPct val="0"/>
        </a:spcBef>
        <a:buNone/>
        <a:defRPr sz="3000" kern="1200">
          <a:solidFill>
            <a:srgbClr val="0178CD"/>
          </a:solidFill>
          <a:latin typeface="Lato" panose="020F0502020204030203" pitchFamily="34" charset="77"/>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Lato" panose="020F0502020204030203" pitchFamily="34" charset="77"/>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Lato" panose="020F0502020204030203" pitchFamily="34" charset="77"/>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Lato" panose="020F0502020204030203" pitchFamily="34" charset="77"/>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Lato" panose="020F0502020204030203" pitchFamily="34" charset="77"/>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Lato" panose="020F0502020204030203"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rma.usda.gov/en/Topics/Outreach-and-Education/RME-Partnership-Program-2023-Project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srmec.uada.edu/navigator.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farmers.gov/blog/breaking-down-barriers-crop-insurance" TargetMode="External"/><Relationship Id="rId1" Type="http://schemas.openxmlformats.org/officeDocument/2006/relationships/slideLayout" Target="../slideLayouts/slideLayout8.xml"/><Relationship Id="rId5" Type="http://schemas.openxmlformats.org/officeDocument/2006/relationships/image" Target="../media/image18.png"/><Relationship Id="rId4" Type="http://schemas.openxmlformats.org/officeDocument/2006/relationships/hyperlink" Target="https://www.youtube.com/watch?v=F0syyqpi3QM"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AEAAD-0FB8-443E-A620-0BA1BE11738A}"/>
              </a:ext>
            </a:extLst>
          </p:cNvPr>
          <p:cNvSpPr>
            <a:spLocks noGrp="1"/>
          </p:cNvSpPr>
          <p:nvPr>
            <p:ph type="title"/>
          </p:nvPr>
        </p:nvSpPr>
        <p:spPr>
          <a:xfrm>
            <a:off x="2016038" y="5840597"/>
            <a:ext cx="7104764" cy="698317"/>
          </a:xfrm>
        </p:spPr>
        <p:txBody>
          <a:bodyPr>
            <a:normAutofit/>
          </a:bodyPr>
          <a:lstStyle/>
          <a:p>
            <a:r>
              <a:rPr lang="en-US" sz="2000" b="1" dirty="0">
                <a:solidFill>
                  <a:srgbClr val="065744"/>
                </a:solidFill>
              </a:rPr>
              <a:t>RMA Administrator Marcia Bunger with faculty from the </a:t>
            </a:r>
            <a:br>
              <a:rPr lang="en-US" sz="2000" b="1" dirty="0">
                <a:solidFill>
                  <a:srgbClr val="065744"/>
                </a:solidFill>
              </a:rPr>
            </a:br>
            <a:r>
              <a:rPr lang="en-US" sz="2000" b="1" dirty="0">
                <a:solidFill>
                  <a:srgbClr val="065744"/>
                </a:solidFill>
              </a:rPr>
              <a:t>University of Arkansas at Pine Bluff – RME Funding Recipient </a:t>
            </a:r>
          </a:p>
        </p:txBody>
      </p:sp>
      <p:sp>
        <p:nvSpPr>
          <p:cNvPr id="4" name="Slide Number Placeholder 3">
            <a:extLst>
              <a:ext uri="{FF2B5EF4-FFF2-40B4-BE49-F238E27FC236}">
                <a16:creationId xmlns:a16="http://schemas.microsoft.com/office/drawing/2014/main" id="{EDA6B7DB-E592-4D09-A452-7E257F00E517}"/>
              </a:ext>
            </a:extLst>
          </p:cNvPr>
          <p:cNvSpPr>
            <a:spLocks noGrp="1"/>
          </p:cNvSpPr>
          <p:nvPr>
            <p:ph type="sldNum" sz="quarter" idx="12"/>
          </p:nvPr>
        </p:nvSpPr>
        <p:spPr>
          <a:xfrm>
            <a:off x="8927432" y="6356352"/>
            <a:ext cx="1111918" cy="365125"/>
          </a:xfrm>
        </p:spPr>
        <p:txBody>
          <a:bodyPr/>
          <a:lstStyle/>
          <a:p>
            <a:fld id="{74AD7C1D-1BAF-4A43-8B86-2FB8EFB06079}" type="slidenum">
              <a:rPr lang="en-US">
                <a:solidFill>
                  <a:prstClr val="black"/>
                </a:solidFill>
                <a:latin typeface="Calibri" panose="020F0502020204030204"/>
              </a:rPr>
              <a:pPr/>
              <a:t>1</a:t>
            </a:fld>
            <a:endParaRPr lang="en-US">
              <a:solidFill>
                <a:prstClr val="black"/>
              </a:solidFill>
              <a:latin typeface="Calibri" panose="020F0502020204030204"/>
            </a:endParaRPr>
          </a:p>
        </p:txBody>
      </p:sp>
      <p:pic>
        <p:nvPicPr>
          <p:cNvPr id="1026" name="Picture 2">
            <a:extLst>
              <a:ext uri="{FF2B5EF4-FFF2-40B4-BE49-F238E27FC236}">
                <a16:creationId xmlns:a16="http://schemas.microsoft.com/office/drawing/2014/main" id="{16CC9059-5D33-EB85-C84A-06208677E3D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75314" y="1058682"/>
            <a:ext cx="7104763" cy="478191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903578D-ED17-E576-5273-45958FF84526}"/>
              </a:ext>
            </a:extLst>
          </p:cNvPr>
          <p:cNvPicPr>
            <a:picLocks noChangeAspect="1"/>
          </p:cNvPicPr>
          <p:nvPr/>
        </p:nvPicPr>
        <p:blipFill>
          <a:blip r:embed="rId3"/>
          <a:stretch>
            <a:fillRect/>
          </a:stretch>
        </p:blipFill>
        <p:spPr>
          <a:xfrm>
            <a:off x="3441577" y="25133"/>
            <a:ext cx="7104763" cy="963251"/>
          </a:xfrm>
          <a:prstGeom prst="rect">
            <a:avLst/>
          </a:prstGeom>
        </p:spPr>
      </p:pic>
    </p:spTree>
    <p:extLst>
      <p:ext uri="{BB962C8B-B14F-4D97-AF65-F5344CB8AC3E}">
        <p14:creationId xmlns:p14="http://schemas.microsoft.com/office/powerpoint/2010/main" val="9779552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1CF1912-551D-44A2-B716-7995428B1728}"/>
              </a:ext>
            </a:extLst>
          </p:cNvPr>
          <p:cNvSpPr>
            <a:spLocks noGrp="1"/>
          </p:cNvSpPr>
          <p:nvPr>
            <p:ph idx="1"/>
          </p:nvPr>
        </p:nvSpPr>
        <p:spPr>
          <a:xfrm>
            <a:off x="1771231" y="1103631"/>
            <a:ext cx="7756274" cy="5435283"/>
          </a:xfrm>
        </p:spPr>
        <p:txBody>
          <a:bodyPr vert="horz" lIns="91440" tIns="45720" rIns="91440" bIns="45720" rtlCol="0" anchor="t">
            <a:noAutofit/>
          </a:bodyPr>
          <a:lstStyle/>
          <a:p>
            <a:pPr marL="457200" lvl="1" indent="-457200">
              <a:spcBef>
                <a:spcPts val="1000"/>
              </a:spcBef>
            </a:pPr>
            <a:r>
              <a:rPr lang="en-US" sz="2550" dirty="0">
                <a:solidFill>
                  <a:srgbClr val="065744"/>
                </a:solidFill>
                <a:latin typeface="Lato"/>
              </a:rPr>
              <a:t>Risk Management Education Partnership Program provides funding annually to organizations to deliver education to producers, particularly historically underserved. </a:t>
            </a:r>
          </a:p>
          <a:p>
            <a:pPr marL="0" lvl="1" indent="0">
              <a:spcBef>
                <a:spcPts val="1000"/>
              </a:spcBef>
              <a:buNone/>
            </a:pPr>
            <a:endParaRPr lang="en-US" sz="2550" dirty="0">
              <a:solidFill>
                <a:srgbClr val="065744"/>
              </a:solidFill>
              <a:latin typeface="Lato"/>
            </a:endParaRPr>
          </a:p>
          <a:p>
            <a:pPr marL="457200" lvl="1" indent="-457200">
              <a:spcBef>
                <a:spcPts val="1000"/>
              </a:spcBef>
            </a:pPr>
            <a:r>
              <a:rPr lang="en-US" sz="2550" dirty="0">
                <a:solidFill>
                  <a:srgbClr val="065744"/>
                </a:solidFill>
                <a:latin typeface="Lato"/>
              </a:rPr>
              <a:t>Funded organizations include nonprofits, HBCUs, TCUs, and ag extensions among many others.  </a:t>
            </a:r>
          </a:p>
          <a:p>
            <a:pPr marL="0" lvl="1" indent="0">
              <a:spcBef>
                <a:spcPts val="1000"/>
              </a:spcBef>
              <a:buNone/>
            </a:pPr>
            <a:endParaRPr lang="en-US" sz="2550" dirty="0">
              <a:solidFill>
                <a:srgbClr val="065744"/>
              </a:solidFill>
              <a:latin typeface="Lato"/>
            </a:endParaRPr>
          </a:p>
          <a:p>
            <a:pPr marL="457200" lvl="1" indent="-457200">
              <a:spcBef>
                <a:spcPts val="1000"/>
              </a:spcBef>
            </a:pPr>
            <a:r>
              <a:rPr lang="en-US" sz="2550" dirty="0">
                <a:solidFill>
                  <a:srgbClr val="065744"/>
                </a:solidFill>
                <a:latin typeface="Lato"/>
              </a:rPr>
              <a:t>Training covers a wide range of risk management subjects from financial planning and record keeping to legal resources and wildfire preparedness.</a:t>
            </a:r>
          </a:p>
          <a:p>
            <a:pPr marL="457200" lvl="1" indent="-457200">
              <a:spcBef>
                <a:spcPts val="1000"/>
              </a:spcBef>
            </a:pPr>
            <a:endParaRPr lang="en-US" sz="2200" dirty="0">
              <a:solidFill>
                <a:srgbClr val="065744"/>
              </a:solidFill>
              <a:latin typeface="Lato"/>
            </a:endParaRPr>
          </a:p>
          <a:p>
            <a:pPr marL="1143000" lvl="1" indent="-457200"/>
            <a:endParaRPr lang="en-US" sz="1400" dirty="0">
              <a:solidFill>
                <a:srgbClr val="065744"/>
              </a:solidFill>
              <a:latin typeface="Lato"/>
            </a:endParaRPr>
          </a:p>
          <a:p>
            <a:pPr marL="457200" indent="-457200"/>
            <a:endParaRPr lang="en-US" sz="2000" dirty="0">
              <a:latin typeface="Lato"/>
            </a:endParaRPr>
          </a:p>
        </p:txBody>
      </p:sp>
      <p:sp>
        <p:nvSpPr>
          <p:cNvPr id="7" name="TextBox 6">
            <a:extLst>
              <a:ext uri="{FF2B5EF4-FFF2-40B4-BE49-F238E27FC236}">
                <a16:creationId xmlns:a16="http://schemas.microsoft.com/office/drawing/2014/main" id="{F4B0F0B2-2228-40E6-9891-4FCACFE78ECC}"/>
              </a:ext>
            </a:extLst>
          </p:cNvPr>
          <p:cNvSpPr txBox="1"/>
          <p:nvPr/>
        </p:nvSpPr>
        <p:spPr>
          <a:xfrm>
            <a:off x="3972649" y="136525"/>
            <a:ext cx="628083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solidFill>
                  <a:srgbClr val="FFFFFF"/>
                </a:solidFill>
                <a:latin typeface="Lato"/>
              </a:rPr>
              <a:t>RME Partnership Program</a:t>
            </a:r>
          </a:p>
        </p:txBody>
      </p:sp>
      <p:sp>
        <p:nvSpPr>
          <p:cNvPr id="2" name="Slide Number Placeholder 1">
            <a:extLst>
              <a:ext uri="{FF2B5EF4-FFF2-40B4-BE49-F238E27FC236}">
                <a16:creationId xmlns:a16="http://schemas.microsoft.com/office/drawing/2014/main" id="{33949006-2D52-4124-AE55-CE92C6875C2A}"/>
              </a:ext>
            </a:extLst>
          </p:cNvPr>
          <p:cNvSpPr>
            <a:spLocks noGrp="1"/>
          </p:cNvSpPr>
          <p:nvPr>
            <p:ph type="sldNum" sz="quarter" idx="12"/>
          </p:nvPr>
        </p:nvSpPr>
        <p:spPr>
          <a:xfrm>
            <a:off x="9015663" y="6356352"/>
            <a:ext cx="1023687" cy="365125"/>
          </a:xfrm>
        </p:spPr>
        <p:txBody>
          <a:bodyPr/>
          <a:lstStyle/>
          <a:p>
            <a:fld id="{74AD7C1D-1BAF-4A43-8B86-2FB8EFB06079}" type="slidenum">
              <a:rPr lang="en-US">
                <a:solidFill>
                  <a:prstClr val="black"/>
                </a:solidFill>
                <a:latin typeface="Calibri" panose="020F0502020204030204"/>
              </a: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319854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1CF1912-551D-44A2-B716-7995428B1728}"/>
              </a:ext>
            </a:extLst>
          </p:cNvPr>
          <p:cNvSpPr>
            <a:spLocks noGrp="1"/>
          </p:cNvSpPr>
          <p:nvPr>
            <p:ph idx="1"/>
          </p:nvPr>
        </p:nvSpPr>
        <p:spPr>
          <a:xfrm>
            <a:off x="1524001" y="473874"/>
            <a:ext cx="9055223" cy="5443962"/>
          </a:xfrm>
        </p:spPr>
        <p:txBody>
          <a:bodyPr vert="horz" lIns="91440" tIns="45720" rIns="91440" bIns="45720" rtlCol="0" anchor="t">
            <a:noAutofit/>
          </a:bodyPr>
          <a:lstStyle/>
          <a:p>
            <a:endParaRPr lang="en-US" sz="2000" b="0" dirty="0">
              <a:latin typeface="Lato"/>
            </a:endParaRPr>
          </a:p>
          <a:p>
            <a:pPr marL="457200" indent="-457200">
              <a:buChar char="•"/>
            </a:pPr>
            <a:r>
              <a:rPr lang="en-US" sz="2400" b="0" dirty="0">
                <a:latin typeface="Lato"/>
              </a:rPr>
              <a:t>The Risk Management Education (RME) Partnership Program is authorized under Section 522(d) of the Federal Crop Insurance Act (FCIA).  </a:t>
            </a:r>
          </a:p>
          <a:p>
            <a:endParaRPr lang="en-US" sz="2400" b="0" dirty="0">
              <a:latin typeface="Lato"/>
            </a:endParaRPr>
          </a:p>
          <a:p>
            <a:pPr marL="457200" indent="-457200">
              <a:buChar char="•"/>
            </a:pPr>
            <a:r>
              <a:rPr lang="en-US" sz="2400" b="0" dirty="0">
                <a:latin typeface="Lato"/>
              </a:rPr>
              <a:t>RMA is authorized to provide risk management education and training for producers through partnerships with public and private organizations. </a:t>
            </a:r>
          </a:p>
          <a:p>
            <a:endParaRPr lang="en-US" sz="2400" dirty="0"/>
          </a:p>
          <a:p>
            <a:pPr marL="457200" indent="-457200">
              <a:buFont typeface="Arial" panose="020B0604020202020204" pitchFamily="34" charset="0"/>
              <a:buChar char="•"/>
              <a:defRPr/>
            </a:pPr>
            <a:r>
              <a:rPr lang="en-US" sz="2400" b="0" dirty="0">
                <a:latin typeface="Lato"/>
              </a:rPr>
              <a:t>Projects cover all major demographic groups, historically underserved producers, and organic operations.</a:t>
            </a:r>
          </a:p>
          <a:p>
            <a:pPr>
              <a:defRPr/>
            </a:pPr>
            <a:endParaRPr lang="en-US" sz="2400" b="0" dirty="0">
              <a:latin typeface="Lato"/>
            </a:endParaRPr>
          </a:p>
          <a:p>
            <a:pPr marL="457200" indent="-457200">
              <a:buFont typeface="Arial" panose="020B0604020202020204" pitchFamily="34" charset="0"/>
              <a:buChar char="•"/>
              <a:defRPr/>
            </a:pPr>
            <a:r>
              <a:rPr lang="en-US" sz="2400" b="0" dirty="0">
                <a:latin typeface="Lato"/>
              </a:rPr>
              <a:t>Education provided covers a wide range of risk management subjects from financial planning and record keeping to legal resources and wildfire preparedness.</a:t>
            </a:r>
          </a:p>
          <a:p>
            <a:pPr marL="457200" indent="-457200">
              <a:buFont typeface="Arial" panose="020B0604020202020204" pitchFamily="34" charset="0"/>
              <a:buChar char="•"/>
              <a:defRPr/>
            </a:pPr>
            <a:endParaRPr lang="en-US" sz="2400" b="0" dirty="0">
              <a:latin typeface="Lato"/>
            </a:endParaRPr>
          </a:p>
          <a:p>
            <a:pPr marL="457200" indent="-457200">
              <a:lnSpc>
                <a:spcPct val="100000"/>
              </a:lnSpc>
              <a:defRPr/>
            </a:pPr>
            <a:endParaRPr lang="en-US" sz="2200" dirty="0">
              <a:latin typeface="Lato"/>
            </a:endParaRPr>
          </a:p>
          <a:p>
            <a:pPr marL="457200" indent="-457200">
              <a:lnSpc>
                <a:spcPct val="100000"/>
              </a:lnSpc>
              <a:defRPr/>
            </a:pPr>
            <a:endParaRPr lang="en-US" sz="2200" dirty="0">
              <a:latin typeface="Lato"/>
            </a:endParaRPr>
          </a:p>
          <a:p>
            <a:pPr marL="1143000" lvl="1" indent="-457200"/>
            <a:endParaRPr lang="en-US" sz="1600" dirty="0">
              <a:latin typeface="Lato"/>
            </a:endParaRPr>
          </a:p>
          <a:p>
            <a:pPr marL="1143000" lvl="1" indent="-457200"/>
            <a:endParaRPr lang="en-US" sz="1600" dirty="0">
              <a:latin typeface="Lato"/>
            </a:endParaRPr>
          </a:p>
          <a:p>
            <a:endParaRPr lang="en-US" dirty="0"/>
          </a:p>
        </p:txBody>
      </p:sp>
      <p:sp>
        <p:nvSpPr>
          <p:cNvPr id="2" name="Slide Number Placeholder 1">
            <a:extLst>
              <a:ext uri="{FF2B5EF4-FFF2-40B4-BE49-F238E27FC236}">
                <a16:creationId xmlns:a16="http://schemas.microsoft.com/office/drawing/2014/main" id="{33949006-2D52-4124-AE55-CE92C6875C2A}"/>
              </a:ext>
            </a:extLst>
          </p:cNvPr>
          <p:cNvSpPr>
            <a:spLocks noGrp="1"/>
          </p:cNvSpPr>
          <p:nvPr>
            <p:ph type="sldNum" sz="quarter" idx="12"/>
          </p:nvPr>
        </p:nvSpPr>
        <p:spPr>
          <a:xfrm>
            <a:off x="9015663" y="6356352"/>
            <a:ext cx="1023687" cy="365125"/>
          </a:xfrm>
        </p:spPr>
        <p:txBody>
          <a:bodyPr/>
          <a:lstStyle/>
          <a:p>
            <a:pPr>
              <a:defRPr/>
            </a:pPr>
            <a:fld id="{74AD7C1D-1BAF-4A43-8B86-2FB8EFB06079}" type="slidenum">
              <a:rPr lang="en-US">
                <a:solidFill>
                  <a:prstClr val="black"/>
                </a:solidFill>
                <a:latin typeface="Calibri" panose="020F0502020204030204"/>
              </a:rPr>
              <a:pPr>
                <a:defRPr/>
              </a:pPr>
              <a:t>3</a:t>
            </a:fld>
            <a:endParaRPr lang="en-US" dirty="0">
              <a:solidFill>
                <a:prstClr val="black"/>
              </a:solidFill>
              <a:latin typeface="Calibri" panose="020F0502020204030204"/>
            </a:endParaRPr>
          </a:p>
        </p:txBody>
      </p:sp>
      <p:sp>
        <p:nvSpPr>
          <p:cNvPr id="4" name="TextBox 3">
            <a:extLst>
              <a:ext uri="{FF2B5EF4-FFF2-40B4-BE49-F238E27FC236}">
                <a16:creationId xmlns:a16="http://schemas.microsoft.com/office/drawing/2014/main" id="{EB704273-3533-3831-C827-E45E345D7CAF}"/>
              </a:ext>
            </a:extLst>
          </p:cNvPr>
          <p:cNvSpPr txBox="1"/>
          <p:nvPr/>
        </p:nvSpPr>
        <p:spPr>
          <a:xfrm>
            <a:off x="4105813" y="131276"/>
            <a:ext cx="628083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rgbClr val="FFFFFF"/>
                </a:solidFill>
                <a:latin typeface="Lato"/>
              </a:rPr>
              <a:t>RME Partnership Program</a:t>
            </a:r>
          </a:p>
        </p:txBody>
      </p:sp>
    </p:spTree>
    <p:extLst>
      <p:ext uri="{BB962C8B-B14F-4D97-AF65-F5344CB8AC3E}">
        <p14:creationId xmlns:p14="http://schemas.microsoft.com/office/powerpoint/2010/main" val="3861744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1CF1912-551D-44A2-B716-7995428B1728}"/>
              </a:ext>
            </a:extLst>
          </p:cNvPr>
          <p:cNvSpPr>
            <a:spLocks noGrp="1"/>
          </p:cNvSpPr>
          <p:nvPr>
            <p:ph idx="1"/>
          </p:nvPr>
        </p:nvSpPr>
        <p:spPr>
          <a:xfrm>
            <a:off x="1787323" y="988221"/>
            <a:ext cx="8252026" cy="5869779"/>
          </a:xfrm>
        </p:spPr>
        <p:txBody>
          <a:bodyPr vert="horz" lIns="91440" tIns="45720" rIns="91440" bIns="45720" rtlCol="0" anchor="t">
            <a:noAutofit/>
          </a:bodyPr>
          <a:lstStyle/>
          <a:p>
            <a:pPr marL="457200" lvl="1" indent="-457200">
              <a:spcBef>
                <a:spcPts val="1000"/>
              </a:spcBef>
            </a:pPr>
            <a:r>
              <a:rPr lang="en-US" dirty="0">
                <a:solidFill>
                  <a:srgbClr val="065744"/>
                </a:solidFill>
                <a:latin typeface="Lato"/>
              </a:rPr>
              <a:t>For FY 2023, RMA funded 24 projects for $6.5 million</a:t>
            </a:r>
          </a:p>
          <a:p>
            <a:pPr marL="914400" lvl="2" indent="-457200">
              <a:spcBef>
                <a:spcPts val="1000"/>
              </a:spcBef>
            </a:pPr>
            <a:r>
              <a:rPr lang="en-US" sz="2200" dirty="0">
                <a:solidFill>
                  <a:srgbClr val="065744"/>
                </a:solidFill>
                <a:latin typeface="Lato"/>
              </a:rPr>
              <a:t>11 states, 10 regional, and three national projects</a:t>
            </a:r>
          </a:p>
          <a:p>
            <a:pPr marL="1371600" lvl="3" indent="-457200">
              <a:spcBef>
                <a:spcPts val="1000"/>
              </a:spcBef>
            </a:pPr>
            <a:r>
              <a:rPr lang="en-US" sz="2000" dirty="0">
                <a:solidFill>
                  <a:srgbClr val="065744"/>
                </a:solidFill>
                <a:latin typeface="Lato"/>
              </a:rPr>
              <a:t>Includes 20 awarded through a competitive Notice of Funding Opportunity (NFO) and 4 through direct awards</a:t>
            </a:r>
          </a:p>
          <a:p>
            <a:pPr marL="914400" lvl="2" indent="-457200">
              <a:spcBef>
                <a:spcPts val="1000"/>
              </a:spcBef>
            </a:pPr>
            <a:r>
              <a:rPr lang="en-US" sz="2200" dirty="0">
                <a:solidFill>
                  <a:srgbClr val="065744"/>
                </a:solidFill>
                <a:latin typeface="Lato"/>
              </a:rPr>
              <a:t>A full list of awards can be found here:  </a:t>
            </a:r>
            <a:r>
              <a:rPr lang="en-US" sz="2200" dirty="0">
                <a:solidFill>
                  <a:srgbClr val="065744"/>
                </a:solidFill>
                <a:latin typeface="Lato"/>
                <a:hlinkClick r:id="rId2">
                  <a:extLst>
                    <a:ext uri="{A12FA001-AC4F-418D-AE19-62706E023703}">
                      <ahyp:hlinkClr xmlns:ahyp="http://schemas.microsoft.com/office/drawing/2018/hyperlinkcolor" val="tx"/>
                    </a:ext>
                  </a:extLst>
                </a:hlinkClick>
              </a:rPr>
              <a:t>RME Partnership Program 2023 Projects | RMA (usda.gov)</a:t>
            </a:r>
            <a:endParaRPr lang="en-US" sz="2200" dirty="0">
              <a:solidFill>
                <a:srgbClr val="065744"/>
              </a:solidFill>
              <a:latin typeface="Lato"/>
            </a:endParaRPr>
          </a:p>
          <a:p>
            <a:pPr marL="457200" lvl="1" indent="-457200">
              <a:spcBef>
                <a:spcPts val="1000"/>
              </a:spcBef>
            </a:pPr>
            <a:r>
              <a:rPr lang="en-US" dirty="0">
                <a:solidFill>
                  <a:srgbClr val="065744"/>
                </a:solidFill>
                <a:latin typeface="Lato"/>
              </a:rPr>
              <a:t>For FY 2022, RMA funded 18 projects for $5.5 million</a:t>
            </a:r>
          </a:p>
          <a:p>
            <a:pPr marL="914400" lvl="2" indent="-457200">
              <a:spcBef>
                <a:spcPts val="1000"/>
              </a:spcBef>
            </a:pPr>
            <a:r>
              <a:rPr lang="en-US" sz="2200" dirty="0">
                <a:solidFill>
                  <a:srgbClr val="065744"/>
                </a:solidFill>
                <a:latin typeface="Lato"/>
              </a:rPr>
              <a:t>10 state, four regional, and four national projects</a:t>
            </a:r>
          </a:p>
          <a:p>
            <a:pPr marL="457200" lvl="2" indent="0">
              <a:spcBef>
                <a:spcPts val="1000"/>
              </a:spcBef>
              <a:buNone/>
            </a:pPr>
            <a:endParaRPr lang="en-US" sz="2200" dirty="0">
              <a:solidFill>
                <a:prstClr val="black"/>
              </a:solidFill>
            </a:endParaRPr>
          </a:p>
          <a:p>
            <a:pPr marL="457200" lvl="1" indent="-457200">
              <a:spcBef>
                <a:spcPts val="1000"/>
              </a:spcBef>
            </a:pPr>
            <a:r>
              <a:rPr lang="en-US" sz="2800" b="1" dirty="0">
                <a:solidFill>
                  <a:srgbClr val="065744"/>
                </a:solidFill>
                <a:latin typeface="Lato"/>
              </a:rPr>
              <a:t>For FY 2024, RMA has committed to funding up to 20 awards for $3 million through the annual NFO</a:t>
            </a:r>
          </a:p>
          <a:p>
            <a:pPr marL="0" lvl="1" indent="0">
              <a:spcBef>
                <a:spcPts val="1000"/>
              </a:spcBef>
              <a:buNone/>
            </a:pPr>
            <a:endParaRPr lang="en-US" sz="2800" b="1" dirty="0">
              <a:solidFill>
                <a:srgbClr val="065744"/>
              </a:solidFill>
              <a:latin typeface="Lato"/>
            </a:endParaRPr>
          </a:p>
          <a:p>
            <a:pPr marL="457200" lvl="1" indent="-457200">
              <a:spcBef>
                <a:spcPts val="1000"/>
              </a:spcBef>
            </a:pPr>
            <a:r>
              <a:rPr lang="en-US" sz="1800" dirty="0">
                <a:solidFill>
                  <a:srgbClr val="065744"/>
                </a:solidFill>
                <a:latin typeface="Lato"/>
              </a:rPr>
              <a:t>Next Notice of Funding – Early 2025 (FY2025)</a:t>
            </a:r>
          </a:p>
          <a:p>
            <a:pPr marL="457200" lvl="1" indent="-457200">
              <a:spcBef>
                <a:spcPts val="1000"/>
              </a:spcBef>
            </a:pPr>
            <a:endParaRPr lang="en-US" sz="2200" dirty="0">
              <a:solidFill>
                <a:srgbClr val="065744"/>
              </a:solidFill>
              <a:latin typeface="Lato"/>
            </a:endParaRPr>
          </a:p>
          <a:p>
            <a:pPr marL="1143000" lvl="1" indent="-457200"/>
            <a:endParaRPr lang="en-US" sz="1400" dirty="0">
              <a:solidFill>
                <a:srgbClr val="065744"/>
              </a:solidFill>
              <a:latin typeface="Lato"/>
            </a:endParaRPr>
          </a:p>
        </p:txBody>
      </p:sp>
      <p:sp>
        <p:nvSpPr>
          <p:cNvPr id="7" name="TextBox 6">
            <a:extLst>
              <a:ext uri="{FF2B5EF4-FFF2-40B4-BE49-F238E27FC236}">
                <a16:creationId xmlns:a16="http://schemas.microsoft.com/office/drawing/2014/main" id="{F4B0F0B2-2228-40E6-9891-4FCACFE78ECC}"/>
              </a:ext>
            </a:extLst>
          </p:cNvPr>
          <p:cNvSpPr txBox="1"/>
          <p:nvPr/>
        </p:nvSpPr>
        <p:spPr>
          <a:xfrm>
            <a:off x="4105814" y="83553"/>
            <a:ext cx="628083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rgbClr val="FFFFFF"/>
                </a:solidFill>
                <a:latin typeface="Lato"/>
              </a:rPr>
              <a:t>RME Partnership Program</a:t>
            </a:r>
          </a:p>
        </p:txBody>
      </p:sp>
      <p:sp>
        <p:nvSpPr>
          <p:cNvPr id="2" name="Slide Number Placeholder 1">
            <a:extLst>
              <a:ext uri="{FF2B5EF4-FFF2-40B4-BE49-F238E27FC236}">
                <a16:creationId xmlns:a16="http://schemas.microsoft.com/office/drawing/2014/main" id="{33949006-2D52-4124-AE55-CE92C6875C2A}"/>
              </a:ext>
            </a:extLst>
          </p:cNvPr>
          <p:cNvSpPr>
            <a:spLocks noGrp="1"/>
          </p:cNvSpPr>
          <p:nvPr>
            <p:ph type="sldNum" sz="quarter" idx="12"/>
          </p:nvPr>
        </p:nvSpPr>
        <p:spPr>
          <a:xfrm>
            <a:off x="9015663" y="6356352"/>
            <a:ext cx="1023687" cy="365125"/>
          </a:xfrm>
        </p:spPr>
        <p:txBody>
          <a:bodyPr/>
          <a:lstStyle/>
          <a:p>
            <a:fld id="{74AD7C1D-1BAF-4A43-8B86-2FB8EFB06079}" type="slidenum">
              <a:rPr lang="en-US">
                <a:solidFill>
                  <a:prstClr val="black"/>
                </a:solidFill>
                <a:latin typeface="Calibri" panose="020F0502020204030204"/>
              </a:rPr>
              <a:pPr/>
              <a:t>4</a:t>
            </a:fld>
            <a:endParaRPr lang="en-US">
              <a:solidFill>
                <a:prstClr val="black"/>
              </a:solidFill>
              <a:latin typeface="Calibri" panose="020F0502020204030204"/>
            </a:endParaRPr>
          </a:p>
        </p:txBody>
      </p:sp>
    </p:spTree>
    <p:extLst>
      <p:ext uri="{BB962C8B-B14F-4D97-AF65-F5344CB8AC3E}">
        <p14:creationId xmlns:p14="http://schemas.microsoft.com/office/powerpoint/2010/main" val="2882219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1CF1912-551D-44A2-B716-7995428B1728}"/>
              </a:ext>
            </a:extLst>
          </p:cNvPr>
          <p:cNvSpPr>
            <a:spLocks noGrp="1"/>
          </p:cNvSpPr>
          <p:nvPr>
            <p:ph idx="1"/>
          </p:nvPr>
        </p:nvSpPr>
        <p:spPr>
          <a:xfrm>
            <a:off x="1652698" y="1027431"/>
            <a:ext cx="7756274" cy="5435283"/>
          </a:xfrm>
        </p:spPr>
        <p:txBody>
          <a:bodyPr vert="horz" lIns="91440" tIns="45720" rIns="91440" bIns="45720" rtlCol="0" anchor="t">
            <a:noAutofit/>
          </a:bodyPr>
          <a:lstStyle/>
          <a:p>
            <a:pPr marL="0" lvl="1" indent="0">
              <a:spcBef>
                <a:spcPts val="1000"/>
              </a:spcBef>
              <a:buNone/>
            </a:pPr>
            <a:r>
              <a:rPr lang="en-US" sz="2550" b="1" dirty="0">
                <a:solidFill>
                  <a:srgbClr val="065744"/>
                </a:solidFill>
                <a:latin typeface="Lato"/>
              </a:rPr>
              <a:t>Notice of Funding Opportunity</a:t>
            </a:r>
          </a:p>
          <a:p>
            <a:pPr marL="914400" lvl="2" indent="-457200">
              <a:spcBef>
                <a:spcPts val="1000"/>
              </a:spcBef>
            </a:pPr>
            <a:r>
              <a:rPr lang="en-US" sz="2150" dirty="0">
                <a:solidFill>
                  <a:srgbClr val="065744"/>
                </a:solidFill>
                <a:latin typeface="Lato"/>
              </a:rPr>
              <a:t>Competitive process posted annually </a:t>
            </a:r>
          </a:p>
          <a:p>
            <a:pPr marL="914400" lvl="2" indent="-457200">
              <a:spcBef>
                <a:spcPts val="1000"/>
              </a:spcBef>
            </a:pPr>
            <a:r>
              <a:rPr lang="en-US" sz="2150" dirty="0">
                <a:solidFill>
                  <a:srgbClr val="065744"/>
                </a:solidFill>
                <a:latin typeface="Lato"/>
              </a:rPr>
              <a:t>Includes Top Priorities and Agency Priorities</a:t>
            </a:r>
          </a:p>
          <a:p>
            <a:pPr marL="1371600" lvl="3" indent="-457200">
              <a:spcBef>
                <a:spcPts val="1000"/>
              </a:spcBef>
            </a:pPr>
            <a:r>
              <a:rPr lang="en-US" sz="1950" dirty="0">
                <a:solidFill>
                  <a:srgbClr val="065744"/>
                </a:solidFill>
                <a:latin typeface="Lato"/>
              </a:rPr>
              <a:t>Applications which include at least one priority area can earn higher scores through paneling process</a:t>
            </a:r>
          </a:p>
          <a:p>
            <a:pPr marL="1371600" lvl="3" indent="-457200">
              <a:spcBef>
                <a:spcPts val="1000"/>
              </a:spcBef>
            </a:pPr>
            <a:r>
              <a:rPr lang="en-US" sz="1950" dirty="0">
                <a:solidFill>
                  <a:srgbClr val="065744"/>
                </a:solidFill>
                <a:latin typeface="Lato"/>
              </a:rPr>
              <a:t>FY 2024 Top Priorities included:  Climate Smart Ag, Equity and Opportunity for Historically Underserved Producers – i.e. Local Foods and Urban Agriculture, Organic and Specialty Crops, and WFRP/Micro Farm</a:t>
            </a:r>
          </a:p>
          <a:p>
            <a:pPr marL="1828800" lvl="4" indent="-457200">
              <a:spcBef>
                <a:spcPts val="1000"/>
              </a:spcBef>
            </a:pPr>
            <a:r>
              <a:rPr lang="en-US" sz="1950" dirty="0">
                <a:solidFill>
                  <a:srgbClr val="065744"/>
                </a:solidFill>
                <a:latin typeface="Lato"/>
              </a:rPr>
              <a:t>Other Agency Priorities include:  All Livestock Products, Crop Insurance 101, Double Cropping, Rainfall Index Insurance – i.e. PRF, Annual Forage, and Apiculture</a:t>
            </a:r>
          </a:p>
          <a:p>
            <a:pPr marL="1371600" lvl="3" indent="-457200">
              <a:spcBef>
                <a:spcPts val="1000"/>
              </a:spcBef>
            </a:pPr>
            <a:r>
              <a:rPr lang="en-US" sz="1950" dirty="0">
                <a:solidFill>
                  <a:srgbClr val="065744"/>
                </a:solidFill>
                <a:latin typeface="Lato"/>
              </a:rPr>
              <a:t>Audience emphasis is on U.S. producers and ranchers and should specifically reach out to producer types not normally reached, such as limited resource and underserved producers.</a:t>
            </a:r>
          </a:p>
          <a:p>
            <a:pPr marL="457200" lvl="1" indent="-457200">
              <a:spcBef>
                <a:spcPts val="1000"/>
              </a:spcBef>
            </a:pPr>
            <a:endParaRPr lang="en-US" sz="2200" dirty="0">
              <a:solidFill>
                <a:srgbClr val="065744"/>
              </a:solidFill>
              <a:latin typeface="Lato"/>
            </a:endParaRPr>
          </a:p>
          <a:p>
            <a:pPr marL="1143000" lvl="1" indent="-457200"/>
            <a:endParaRPr lang="en-US" sz="1400" dirty="0">
              <a:solidFill>
                <a:srgbClr val="065744"/>
              </a:solidFill>
              <a:latin typeface="Lato"/>
            </a:endParaRPr>
          </a:p>
          <a:p>
            <a:pPr marL="457200" indent="-457200"/>
            <a:endParaRPr lang="en-US" sz="2000" dirty="0">
              <a:latin typeface="Lato"/>
            </a:endParaRPr>
          </a:p>
        </p:txBody>
      </p:sp>
      <p:sp>
        <p:nvSpPr>
          <p:cNvPr id="7" name="TextBox 6">
            <a:extLst>
              <a:ext uri="{FF2B5EF4-FFF2-40B4-BE49-F238E27FC236}">
                <a16:creationId xmlns:a16="http://schemas.microsoft.com/office/drawing/2014/main" id="{F4B0F0B2-2228-40E6-9891-4FCACFE78ECC}"/>
              </a:ext>
            </a:extLst>
          </p:cNvPr>
          <p:cNvSpPr txBox="1"/>
          <p:nvPr/>
        </p:nvSpPr>
        <p:spPr>
          <a:xfrm>
            <a:off x="4105814" y="83553"/>
            <a:ext cx="628083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rgbClr val="FFFFFF"/>
                </a:solidFill>
                <a:latin typeface="Lato"/>
              </a:rPr>
              <a:t>RME Partnership Program</a:t>
            </a:r>
          </a:p>
        </p:txBody>
      </p:sp>
      <p:sp>
        <p:nvSpPr>
          <p:cNvPr id="2" name="Slide Number Placeholder 1">
            <a:extLst>
              <a:ext uri="{FF2B5EF4-FFF2-40B4-BE49-F238E27FC236}">
                <a16:creationId xmlns:a16="http://schemas.microsoft.com/office/drawing/2014/main" id="{33949006-2D52-4124-AE55-CE92C6875C2A}"/>
              </a:ext>
            </a:extLst>
          </p:cNvPr>
          <p:cNvSpPr>
            <a:spLocks noGrp="1"/>
          </p:cNvSpPr>
          <p:nvPr>
            <p:ph type="sldNum" sz="quarter" idx="12"/>
          </p:nvPr>
        </p:nvSpPr>
        <p:spPr>
          <a:xfrm>
            <a:off x="9015663" y="6356352"/>
            <a:ext cx="1023687" cy="365125"/>
          </a:xfrm>
        </p:spPr>
        <p:txBody>
          <a:bodyPr/>
          <a:lstStyle/>
          <a:p>
            <a:fld id="{74AD7C1D-1BAF-4A43-8B86-2FB8EFB06079}" type="slidenum">
              <a:rPr lang="en-US">
                <a:solidFill>
                  <a:prstClr val="black"/>
                </a:solidFill>
                <a:latin typeface="Calibri" panose="020F0502020204030204"/>
              </a: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3984520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103E304-49EA-FCA7-CA48-036D22F19410}"/>
              </a:ext>
            </a:extLst>
          </p:cNvPr>
          <p:cNvSpPr>
            <a:spLocks noGrp="1"/>
          </p:cNvSpPr>
          <p:nvPr>
            <p:ph type="title"/>
          </p:nvPr>
        </p:nvSpPr>
        <p:spPr>
          <a:xfrm>
            <a:off x="1930400" y="978257"/>
            <a:ext cx="7104764" cy="455428"/>
          </a:xfrm>
        </p:spPr>
        <p:txBody>
          <a:bodyPr/>
          <a:lstStyle/>
          <a:p>
            <a:r>
              <a:rPr lang="en-US" sz="2550">
                <a:solidFill>
                  <a:srgbClr val="065744"/>
                </a:solidFill>
                <a:latin typeface="Lato"/>
                <a:ea typeface="+mn-ea"/>
                <a:cs typeface="+mn-cs"/>
              </a:rPr>
              <a:t>FY 23 Partners by Priority Area:</a:t>
            </a:r>
          </a:p>
        </p:txBody>
      </p:sp>
      <p:sp>
        <p:nvSpPr>
          <p:cNvPr id="3" name="Picture Placeholder 2">
            <a:extLst>
              <a:ext uri="{FF2B5EF4-FFF2-40B4-BE49-F238E27FC236}">
                <a16:creationId xmlns:a16="http://schemas.microsoft.com/office/drawing/2014/main" id="{81CF1912-551D-44A2-B716-7995428B1728}"/>
              </a:ext>
            </a:extLst>
          </p:cNvPr>
          <p:cNvSpPr>
            <a:spLocks noGrp="1"/>
          </p:cNvSpPr>
          <p:nvPr>
            <p:ph sz="half" idx="1"/>
          </p:nvPr>
        </p:nvSpPr>
        <p:spPr>
          <a:xfrm>
            <a:off x="1930401" y="1528405"/>
            <a:ext cx="8195733" cy="4351338"/>
          </a:xfrm>
        </p:spPr>
        <p:txBody>
          <a:bodyPr vert="horz" lIns="91440" tIns="45720" rIns="91440" bIns="45720" rtlCol="0" anchor="t">
            <a:noAutofit/>
          </a:bodyPr>
          <a:lstStyle/>
          <a:p>
            <a:pPr marL="228600" lvl="1">
              <a:spcBef>
                <a:spcPts val="1000"/>
              </a:spcBef>
            </a:pPr>
            <a:r>
              <a:rPr lang="en-US" sz="2000">
                <a:solidFill>
                  <a:srgbClr val="065744"/>
                </a:solidFill>
                <a:latin typeface="Lato"/>
              </a:rPr>
              <a:t>Provide education on the fundamentals of crop insurance:</a:t>
            </a:r>
          </a:p>
          <a:p>
            <a:pPr marL="685800" lvl="2">
              <a:spcBef>
                <a:spcPts val="1000"/>
              </a:spcBef>
            </a:pPr>
            <a:r>
              <a:rPr lang="en-US" sz="1600" err="1">
                <a:solidFill>
                  <a:srgbClr val="065744"/>
                </a:solidFill>
                <a:latin typeface="Lato"/>
              </a:rPr>
              <a:t>AgriLogic</a:t>
            </a:r>
            <a:r>
              <a:rPr lang="en-US" sz="1600">
                <a:solidFill>
                  <a:srgbClr val="065744"/>
                </a:solidFill>
                <a:latin typeface="Lato"/>
              </a:rPr>
              <a:t> Consulting, LLC, Iroquois Indian Tribal Confederacy, Inc, National Crop Insurance Services, Rural South Institute, University of Connecticut</a:t>
            </a:r>
          </a:p>
          <a:p>
            <a:pPr marL="228600" lvl="1">
              <a:spcBef>
                <a:spcPts val="1000"/>
              </a:spcBef>
            </a:pPr>
            <a:r>
              <a:rPr lang="en-US" sz="2000">
                <a:solidFill>
                  <a:srgbClr val="065744"/>
                </a:solidFill>
                <a:latin typeface="Lato"/>
              </a:rPr>
              <a:t>Provide special emphasis on climate risk management:</a:t>
            </a:r>
          </a:p>
          <a:p>
            <a:pPr marL="685800" lvl="2">
              <a:spcBef>
                <a:spcPts val="1000"/>
              </a:spcBef>
            </a:pPr>
            <a:r>
              <a:rPr lang="en-US" sz="1600">
                <a:solidFill>
                  <a:srgbClr val="065744"/>
                </a:solidFill>
                <a:latin typeface="Lato"/>
              </a:rPr>
              <a:t>Farmer Campus, Montana State University, Napa Valley </a:t>
            </a:r>
            <a:r>
              <a:rPr lang="en-US" sz="1600" err="1">
                <a:solidFill>
                  <a:srgbClr val="065744"/>
                </a:solidFill>
                <a:latin typeface="Lato"/>
              </a:rPr>
              <a:t>Grapegrowers</a:t>
            </a:r>
            <a:r>
              <a:rPr lang="en-US" sz="1600">
                <a:solidFill>
                  <a:srgbClr val="065744"/>
                </a:solidFill>
                <a:latin typeface="Lato"/>
              </a:rPr>
              <a:t> </a:t>
            </a:r>
          </a:p>
          <a:p>
            <a:pPr marL="228600" lvl="1">
              <a:spcBef>
                <a:spcPts val="1000"/>
              </a:spcBef>
            </a:pPr>
            <a:r>
              <a:rPr lang="en-US" sz="2000">
                <a:solidFill>
                  <a:srgbClr val="065744"/>
                </a:solidFill>
                <a:latin typeface="Lato"/>
              </a:rPr>
              <a:t>Provide special emphasis on livestock:</a:t>
            </a:r>
          </a:p>
          <a:p>
            <a:pPr marL="685800" lvl="2">
              <a:spcBef>
                <a:spcPts val="1000"/>
              </a:spcBef>
            </a:pPr>
            <a:r>
              <a:rPr lang="en-US" sz="1600">
                <a:solidFill>
                  <a:srgbClr val="065744"/>
                </a:solidFill>
                <a:latin typeface="Lato"/>
              </a:rPr>
              <a:t>Society for Range Management, University of Nevada, Reno</a:t>
            </a:r>
          </a:p>
          <a:p>
            <a:pPr marL="228600" lvl="1">
              <a:spcBef>
                <a:spcPts val="1000"/>
              </a:spcBef>
            </a:pPr>
            <a:r>
              <a:rPr lang="en-US" sz="2000">
                <a:solidFill>
                  <a:srgbClr val="065744"/>
                </a:solidFill>
                <a:latin typeface="Lato"/>
              </a:rPr>
              <a:t>Provide special emphasis on assisting limited resource producers, including urban agriculture, organic and specialty crops:</a:t>
            </a:r>
          </a:p>
          <a:p>
            <a:pPr marL="685800" lvl="2">
              <a:spcBef>
                <a:spcPts val="1000"/>
              </a:spcBef>
            </a:pPr>
            <a:r>
              <a:rPr lang="en-US" sz="1600">
                <a:solidFill>
                  <a:srgbClr val="065744"/>
                </a:solidFill>
                <a:latin typeface="Lato"/>
              </a:rPr>
              <a:t>Annie’s Project, Center for Rural Affairs, Clemson University, Crosshatch Center for Art &amp; Ecology, Iowa Organic Association, Michigan Food and Farming Systems, National Crop Insurance Services, North-South Institute, Seven Rivers Resource and Conservation Development Council, The Gleaning Network of Texas  </a:t>
            </a:r>
          </a:p>
          <a:p>
            <a:pPr marL="457200" lvl="1" indent="-457200">
              <a:spcBef>
                <a:spcPts val="1000"/>
              </a:spcBef>
            </a:pPr>
            <a:endParaRPr lang="en-US" sz="1950">
              <a:solidFill>
                <a:srgbClr val="065744"/>
              </a:solidFill>
              <a:latin typeface="Lato"/>
            </a:endParaRPr>
          </a:p>
          <a:p>
            <a:pPr lvl="1" indent="0">
              <a:buNone/>
            </a:pPr>
            <a:endParaRPr lang="en-US" sz="1400">
              <a:solidFill>
                <a:srgbClr val="065744"/>
              </a:solidFill>
              <a:latin typeface="Lato"/>
            </a:endParaRPr>
          </a:p>
          <a:p>
            <a:pPr marL="457200" indent="-457200"/>
            <a:endParaRPr lang="en-US" sz="2000">
              <a:latin typeface="Lato"/>
            </a:endParaRPr>
          </a:p>
        </p:txBody>
      </p:sp>
      <p:sp>
        <p:nvSpPr>
          <p:cNvPr id="2" name="Slide Number Placeholder 1">
            <a:extLst>
              <a:ext uri="{FF2B5EF4-FFF2-40B4-BE49-F238E27FC236}">
                <a16:creationId xmlns:a16="http://schemas.microsoft.com/office/drawing/2014/main" id="{33949006-2D52-4124-AE55-CE92C6875C2A}"/>
              </a:ext>
            </a:extLst>
          </p:cNvPr>
          <p:cNvSpPr>
            <a:spLocks noGrp="1"/>
          </p:cNvSpPr>
          <p:nvPr>
            <p:ph type="sldNum" sz="quarter" idx="12"/>
          </p:nvPr>
        </p:nvSpPr>
        <p:spPr/>
        <p:txBody>
          <a:bodyPr/>
          <a:lstStyle/>
          <a:p>
            <a:fld id="{74AD7C1D-1BAF-4A43-8B86-2FB8EFB06079}" type="slidenum">
              <a:rPr lang="en-US">
                <a:solidFill>
                  <a:prstClr val="black"/>
                </a:solidFill>
                <a:latin typeface="Calibri" panose="020F0502020204030204"/>
              </a:rPr>
              <a:pPr/>
              <a:t>6</a:t>
            </a:fld>
            <a:endParaRPr lang="en-US">
              <a:solidFill>
                <a:prstClr val="black"/>
              </a:solidFill>
              <a:latin typeface="Calibri" panose="020F0502020204030204"/>
            </a:endParaRPr>
          </a:p>
        </p:txBody>
      </p:sp>
      <p:sp>
        <p:nvSpPr>
          <p:cNvPr id="7" name="TextBox 6">
            <a:extLst>
              <a:ext uri="{FF2B5EF4-FFF2-40B4-BE49-F238E27FC236}">
                <a16:creationId xmlns:a16="http://schemas.microsoft.com/office/drawing/2014/main" id="{F4B0F0B2-2228-40E6-9891-4FCACFE78ECC}"/>
              </a:ext>
            </a:extLst>
          </p:cNvPr>
          <p:cNvSpPr txBox="1"/>
          <p:nvPr/>
        </p:nvSpPr>
        <p:spPr>
          <a:xfrm>
            <a:off x="4105814" y="83553"/>
            <a:ext cx="628083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rgbClr val="FFFFFF"/>
                </a:solidFill>
                <a:latin typeface="Lato"/>
              </a:rPr>
              <a:t>RME Partnership Program</a:t>
            </a:r>
          </a:p>
        </p:txBody>
      </p:sp>
    </p:spTree>
    <p:extLst>
      <p:ext uri="{BB962C8B-B14F-4D97-AF65-F5344CB8AC3E}">
        <p14:creationId xmlns:p14="http://schemas.microsoft.com/office/powerpoint/2010/main" val="2940737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1CF1912-551D-44A2-B716-7995428B1728}"/>
              </a:ext>
            </a:extLst>
          </p:cNvPr>
          <p:cNvSpPr>
            <a:spLocks noGrp="1"/>
          </p:cNvSpPr>
          <p:nvPr>
            <p:ph idx="1"/>
          </p:nvPr>
        </p:nvSpPr>
        <p:spPr>
          <a:xfrm>
            <a:off x="3033115" y="1086698"/>
            <a:ext cx="5687552" cy="513503"/>
          </a:xfrm>
        </p:spPr>
        <p:txBody>
          <a:bodyPr vert="horz" lIns="91440" tIns="45720" rIns="91440" bIns="45720" rtlCol="0" anchor="t">
            <a:noAutofit/>
          </a:bodyPr>
          <a:lstStyle/>
          <a:p>
            <a:pPr marL="0" lvl="1" indent="0">
              <a:spcBef>
                <a:spcPts val="1000"/>
              </a:spcBef>
              <a:buNone/>
            </a:pPr>
            <a:r>
              <a:rPr lang="en-US" sz="2200">
                <a:solidFill>
                  <a:srgbClr val="065744"/>
                </a:solidFill>
                <a:latin typeface="Lato"/>
              </a:rPr>
              <a:t>2023 Cooperative Agreements by State</a:t>
            </a:r>
          </a:p>
          <a:p>
            <a:pPr marL="1143000" lvl="1" indent="-457200"/>
            <a:endParaRPr lang="en-US" sz="1400">
              <a:solidFill>
                <a:srgbClr val="065744"/>
              </a:solidFill>
              <a:latin typeface="Lato"/>
            </a:endParaRPr>
          </a:p>
        </p:txBody>
      </p:sp>
      <p:sp>
        <p:nvSpPr>
          <p:cNvPr id="7" name="TextBox 6">
            <a:extLst>
              <a:ext uri="{FF2B5EF4-FFF2-40B4-BE49-F238E27FC236}">
                <a16:creationId xmlns:a16="http://schemas.microsoft.com/office/drawing/2014/main" id="{F4B0F0B2-2228-40E6-9891-4FCACFE78ECC}"/>
              </a:ext>
            </a:extLst>
          </p:cNvPr>
          <p:cNvSpPr txBox="1"/>
          <p:nvPr/>
        </p:nvSpPr>
        <p:spPr>
          <a:xfrm>
            <a:off x="4105814" y="83553"/>
            <a:ext cx="628083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rgbClr val="FFFFFF"/>
                </a:solidFill>
                <a:latin typeface="Lato"/>
              </a:rPr>
              <a:t>RME Partnership Program</a:t>
            </a:r>
          </a:p>
        </p:txBody>
      </p:sp>
      <p:sp>
        <p:nvSpPr>
          <p:cNvPr id="2" name="Slide Number Placeholder 1">
            <a:extLst>
              <a:ext uri="{FF2B5EF4-FFF2-40B4-BE49-F238E27FC236}">
                <a16:creationId xmlns:a16="http://schemas.microsoft.com/office/drawing/2014/main" id="{33949006-2D52-4124-AE55-CE92C6875C2A}"/>
              </a:ext>
            </a:extLst>
          </p:cNvPr>
          <p:cNvSpPr>
            <a:spLocks noGrp="1"/>
          </p:cNvSpPr>
          <p:nvPr>
            <p:ph type="sldNum" sz="quarter" idx="12"/>
          </p:nvPr>
        </p:nvSpPr>
        <p:spPr>
          <a:xfrm>
            <a:off x="9015663" y="6356352"/>
            <a:ext cx="1023687" cy="365125"/>
          </a:xfrm>
        </p:spPr>
        <p:txBody>
          <a:bodyPr/>
          <a:lstStyle/>
          <a:p>
            <a:fld id="{74AD7C1D-1BAF-4A43-8B86-2FB8EFB06079}" type="slidenum">
              <a:rPr lang="en-US">
                <a:solidFill>
                  <a:prstClr val="black"/>
                </a:solidFill>
                <a:latin typeface="Calibri" panose="020F0502020204030204"/>
              </a:rPr>
              <a:pPr/>
              <a:t>7</a:t>
            </a:fld>
            <a:endParaRPr lang="en-US">
              <a:solidFill>
                <a:prstClr val="black"/>
              </a:solidFill>
              <a:latin typeface="Calibri" panose="020F0502020204030204"/>
            </a:endParaRPr>
          </a:p>
        </p:txBody>
      </p:sp>
      <p:pic>
        <p:nvPicPr>
          <p:cNvPr id="5" name="Picture 4">
            <a:extLst>
              <a:ext uri="{FF2B5EF4-FFF2-40B4-BE49-F238E27FC236}">
                <a16:creationId xmlns:a16="http://schemas.microsoft.com/office/drawing/2014/main" id="{20A49371-D95D-EFB9-778E-6EF65852C295}"/>
              </a:ext>
            </a:extLst>
          </p:cNvPr>
          <p:cNvPicPr>
            <a:picLocks noChangeAspect="1"/>
          </p:cNvPicPr>
          <p:nvPr/>
        </p:nvPicPr>
        <p:blipFill>
          <a:blip r:embed="rId2"/>
          <a:stretch>
            <a:fillRect/>
          </a:stretch>
        </p:blipFill>
        <p:spPr>
          <a:xfrm>
            <a:off x="1890115" y="1600200"/>
            <a:ext cx="7358526" cy="4526434"/>
          </a:xfrm>
          <a:prstGeom prst="rect">
            <a:avLst/>
          </a:prstGeom>
        </p:spPr>
      </p:pic>
      <p:pic>
        <p:nvPicPr>
          <p:cNvPr id="8" name="Picture 7">
            <a:extLst>
              <a:ext uri="{FF2B5EF4-FFF2-40B4-BE49-F238E27FC236}">
                <a16:creationId xmlns:a16="http://schemas.microsoft.com/office/drawing/2014/main" id="{0E99E864-7549-EE4D-C2A5-5F90E927FE75}"/>
              </a:ext>
            </a:extLst>
          </p:cNvPr>
          <p:cNvPicPr>
            <a:picLocks noChangeAspect="1"/>
          </p:cNvPicPr>
          <p:nvPr/>
        </p:nvPicPr>
        <p:blipFill>
          <a:blip r:embed="rId3"/>
          <a:stretch>
            <a:fillRect/>
          </a:stretch>
        </p:blipFill>
        <p:spPr>
          <a:xfrm>
            <a:off x="5569379" y="5426020"/>
            <a:ext cx="313601" cy="1295667"/>
          </a:xfrm>
          <a:prstGeom prst="rect">
            <a:avLst/>
          </a:prstGeom>
        </p:spPr>
      </p:pic>
      <p:sp>
        <p:nvSpPr>
          <p:cNvPr id="10" name="TextBox 9">
            <a:extLst>
              <a:ext uri="{FF2B5EF4-FFF2-40B4-BE49-F238E27FC236}">
                <a16:creationId xmlns:a16="http://schemas.microsoft.com/office/drawing/2014/main" id="{A318291C-0B7A-BF4B-CC0D-49B9B2680F47}"/>
              </a:ext>
            </a:extLst>
          </p:cNvPr>
          <p:cNvSpPr txBox="1"/>
          <p:nvPr/>
        </p:nvSpPr>
        <p:spPr>
          <a:xfrm>
            <a:off x="5784352" y="5438120"/>
            <a:ext cx="1543028" cy="338554"/>
          </a:xfrm>
          <a:prstGeom prst="rect">
            <a:avLst/>
          </a:prstGeom>
          <a:noFill/>
        </p:spPr>
        <p:txBody>
          <a:bodyPr wrap="square" rtlCol="0">
            <a:spAutoFit/>
          </a:bodyPr>
          <a:lstStyle/>
          <a:p>
            <a:r>
              <a:rPr lang="en-US" sz="1600">
                <a:solidFill>
                  <a:prstClr val="black"/>
                </a:solidFill>
                <a:latin typeface="Calibri" panose="020F0502020204030204"/>
              </a:rPr>
              <a:t>2 agreements</a:t>
            </a:r>
          </a:p>
        </p:txBody>
      </p:sp>
      <p:sp>
        <p:nvSpPr>
          <p:cNvPr id="11" name="TextBox 10">
            <a:extLst>
              <a:ext uri="{FF2B5EF4-FFF2-40B4-BE49-F238E27FC236}">
                <a16:creationId xmlns:a16="http://schemas.microsoft.com/office/drawing/2014/main" id="{E071BD72-7EFE-2191-7A63-EF37C307DEE8}"/>
              </a:ext>
            </a:extLst>
          </p:cNvPr>
          <p:cNvSpPr txBox="1"/>
          <p:nvPr/>
        </p:nvSpPr>
        <p:spPr>
          <a:xfrm>
            <a:off x="5801017" y="5763239"/>
            <a:ext cx="1543028" cy="338554"/>
          </a:xfrm>
          <a:prstGeom prst="rect">
            <a:avLst/>
          </a:prstGeom>
          <a:noFill/>
        </p:spPr>
        <p:txBody>
          <a:bodyPr wrap="square" rtlCol="0">
            <a:spAutoFit/>
          </a:bodyPr>
          <a:lstStyle/>
          <a:p>
            <a:r>
              <a:rPr lang="en-US" sz="1600">
                <a:solidFill>
                  <a:prstClr val="black"/>
                </a:solidFill>
                <a:latin typeface="Calibri" panose="020F0502020204030204"/>
              </a:rPr>
              <a:t>3 agreements</a:t>
            </a:r>
          </a:p>
        </p:txBody>
      </p:sp>
      <p:sp>
        <p:nvSpPr>
          <p:cNvPr id="12" name="TextBox 11">
            <a:extLst>
              <a:ext uri="{FF2B5EF4-FFF2-40B4-BE49-F238E27FC236}">
                <a16:creationId xmlns:a16="http://schemas.microsoft.com/office/drawing/2014/main" id="{93C66E2D-18B3-B40C-801F-AA619BC93EC4}"/>
              </a:ext>
            </a:extLst>
          </p:cNvPr>
          <p:cNvSpPr txBox="1"/>
          <p:nvPr/>
        </p:nvSpPr>
        <p:spPr>
          <a:xfrm>
            <a:off x="5817682" y="6042639"/>
            <a:ext cx="1543028" cy="338554"/>
          </a:xfrm>
          <a:prstGeom prst="rect">
            <a:avLst/>
          </a:prstGeom>
          <a:noFill/>
        </p:spPr>
        <p:txBody>
          <a:bodyPr wrap="square" rtlCol="0">
            <a:spAutoFit/>
          </a:bodyPr>
          <a:lstStyle/>
          <a:p>
            <a:r>
              <a:rPr lang="en-US" sz="1600">
                <a:solidFill>
                  <a:prstClr val="black"/>
                </a:solidFill>
                <a:latin typeface="Calibri" panose="020F0502020204030204"/>
              </a:rPr>
              <a:t>4 agreements</a:t>
            </a:r>
          </a:p>
        </p:txBody>
      </p:sp>
      <p:sp>
        <p:nvSpPr>
          <p:cNvPr id="13" name="TextBox 12">
            <a:extLst>
              <a:ext uri="{FF2B5EF4-FFF2-40B4-BE49-F238E27FC236}">
                <a16:creationId xmlns:a16="http://schemas.microsoft.com/office/drawing/2014/main" id="{1A29D4D4-9FAE-498B-793D-9B28933F6246}"/>
              </a:ext>
            </a:extLst>
          </p:cNvPr>
          <p:cNvSpPr txBox="1"/>
          <p:nvPr/>
        </p:nvSpPr>
        <p:spPr>
          <a:xfrm>
            <a:off x="5834347" y="6367758"/>
            <a:ext cx="1543028" cy="338554"/>
          </a:xfrm>
          <a:prstGeom prst="rect">
            <a:avLst/>
          </a:prstGeom>
          <a:noFill/>
        </p:spPr>
        <p:txBody>
          <a:bodyPr wrap="square" rtlCol="0">
            <a:spAutoFit/>
          </a:bodyPr>
          <a:lstStyle/>
          <a:p>
            <a:r>
              <a:rPr lang="en-US" sz="1600">
                <a:solidFill>
                  <a:prstClr val="black"/>
                </a:solidFill>
                <a:latin typeface="Calibri" panose="020F0502020204030204"/>
              </a:rPr>
              <a:t>5 agreements</a:t>
            </a:r>
          </a:p>
        </p:txBody>
      </p:sp>
      <p:sp>
        <p:nvSpPr>
          <p:cNvPr id="14" name="TextBox 13">
            <a:extLst>
              <a:ext uri="{FF2B5EF4-FFF2-40B4-BE49-F238E27FC236}">
                <a16:creationId xmlns:a16="http://schemas.microsoft.com/office/drawing/2014/main" id="{18E83F46-8B33-44EF-9F32-55669CBB9D70}"/>
              </a:ext>
            </a:extLst>
          </p:cNvPr>
          <p:cNvSpPr txBox="1"/>
          <p:nvPr/>
        </p:nvSpPr>
        <p:spPr>
          <a:xfrm>
            <a:off x="7874001" y="4648480"/>
            <a:ext cx="2607733" cy="523220"/>
          </a:xfrm>
          <a:prstGeom prst="rect">
            <a:avLst/>
          </a:prstGeom>
          <a:noFill/>
        </p:spPr>
        <p:txBody>
          <a:bodyPr wrap="square" rtlCol="0">
            <a:spAutoFit/>
          </a:bodyPr>
          <a:lstStyle/>
          <a:p>
            <a:r>
              <a:rPr lang="en-US" sz="1400">
                <a:solidFill>
                  <a:prstClr val="black"/>
                </a:solidFill>
                <a:latin typeface="Calibri" panose="020F0502020204030204"/>
              </a:rPr>
              <a:t>NOTE:  One agreement could cover multiple states</a:t>
            </a:r>
          </a:p>
        </p:txBody>
      </p:sp>
    </p:spTree>
    <p:extLst>
      <p:ext uri="{BB962C8B-B14F-4D97-AF65-F5344CB8AC3E}">
        <p14:creationId xmlns:p14="http://schemas.microsoft.com/office/powerpoint/2010/main" val="472156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2DE2E-D43A-4ACA-95D2-3E48207613B1}"/>
              </a:ext>
            </a:extLst>
          </p:cNvPr>
          <p:cNvSpPr>
            <a:spLocks noGrp="1"/>
          </p:cNvSpPr>
          <p:nvPr>
            <p:ph type="title"/>
          </p:nvPr>
        </p:nvSpPr>
        <p:spPr>
          <a:xfrm>
            <a:off x="4808763" y="167558"/>
            <a:ext cx="5510894" cy="523738"/>
          </a:xfrm>
        </p:spPr>
        <p:txBody>
          <a:bodyPr>
            <a:noAutofit/>
          </a:bodyPr>
          <a:lstStyle/>
          <a:p>
            <a:r>
              <a:rPr lang="en-US" dirty="0">
                <a:solidFill>
                  <a:srgbClr val="FFFFFF"/>
                </a:solidFill>
                <a:latin typeface="Lato"/>
                <a:ea typeface="+mn-ea"/>
                <a:cs typeface="+mn-cs"/>
              </a:rPr>
              <a:t>Pilot Programs </a:t>
            </a:r>
          </a:p>
        </p:txBody>
      </p:sp>
      <p:sp>
        <p:nvSpPr>
          <p:cNvPr id="3" name="Content Placeholder 2">
            <a:extLst>
              <a:ext uri="{FF2B5EF4-FFF2-40B4-BE49-F238E27FC236}">
                <a16:creationId xmlns:a16="http://schemas.microsoft.com/office/drawing/2014/main" id="{8827333F-ECA1-4262-A61E-DC5E6166509E}"/>
              </a:ext>
            </a:extLst>
          </p:cNvPr>
          <p:cNvSpPr>
            <a:spLocks noGrp="1"/>
          </p:cNvSpPr>
          <p:nvPr>
            <p:ph idx="1"/>
          </p:nvPr>
        </p:nvSpPr>
        <p:spPr>
          <a:xfrm>
            <a:off x="1744134" y="1041400"/>
            <a:ext cx="8098243" cy="4775200"/>
          </a:xfrm>
        </p:spPr>
        <p:txBody>
          <a:bodyPr vert="horz" lIns="68580" tIns="34290" rIns="68580" bIns="34290" rtlCol="0" anchor="t">
            <a:noAutofit/>
          </a:bodyPr>
          <a:lstStyle/>
          <a:p>
            <a:pPr marL="0" lvl="1" indent="0">
              <a:lnSpc>
                <a:spcPct val="110000"/>
              </a:lnSpc>
              <a:spcBef>
                <a:spcPts val="1000"/>
              </a:spcBef>
              <a:buNone/>
            </a:pPr>
            <a:endParaRPr lang="en-US" sz="2200" b="1" dirty="0">
              <a:solidFill>
                <a:srgbClr val="065744"/>
              </a:solidFill>
              <a:latin typeface="Lato"/>
            </a:endParaRPr>
          </a:p>
          <a:p>
            <a:pPr marL="0" lvl="1" indent="0">
              <a:lnSpc>
                <a:spcPct val="110000"/>
              </a:lnSpc>
              <a:spcBef>
                <a:spcPts val="1000"/>
              </a:spcBef>
              <a:buNone/>
            </a:pPr>
            <a:endParaRPr lang="en-US" sz="2200" b="1" dirty="0">
              <a:solidFill>
                <a:srgbClr val="065744"/>
              </a:solidFill>
              <a:latin typeface="Lato"/>
            </a:endParaRPr>
          </a:p>
          <a:p>
            <a:pPr marL="0" lvl="1" indent="0">
              <a:lnSpc>
                <a:spcPct val="110000"/>
              </a:lnSpc>
              <a:spcBef>
                <a:spcPts val="1000"/>
              </a:spcBef>
              <a:buNone/>
            </a:pPr>
            <a:endParaRPr lang="en-US" sz="2200" b="1" dirty="0">
              <a:solidFill>
                <a:srgbClr val="065744"/>
              </a:solidFill>
              <a:latin typeface="Lato"/>
            </a:endParaRPr>
          </a:p>
          <a:p>
            <a:pPr marL="0" lvl="1" indent="0">
              <a:lnSpc>
                <a:spcPct val="110000"/>
              </a:lnSpc>
              <a:spcBef>
                <a:spcPts val="1000"/>
              </a:spcBef>
              <a:buNone/>
            </a:pPr>
            <a:endParaRPr lang="en-US" sz="2200" b="1" dirty="0">
              <a:solidFill>
                <a:srgbClr val="065744"/>
              </a:solidFill>
              <a:latin typeface="Lato"/>
            </a:endParaRPr>
          </a:p>
          <a:p>
            <a:pPr marL="0" lvl="1" indent="0">
              <a:lnSpc>
                <a:spcPct val="110000"/>
              </a:lnSpc>
              <a:spcBef>
                <a:spcPts val="1000"/>
              </a:spcBef>
              <a:buNone/>
            </a:pPr>
            <a:r>
              <a:rPr lang="en-US" sz="2200" b="1" dirty="0">
                <a:solidFill>
                  <a:srgbClr val="065744"/>
                </a:solidFill>
                <a:latin typeface="Lato"/>
              </a:rPr>
              <a:t>METAPHASE – Grant Applicant Assistance</a:t>
            </a:r>
            <a:endParaRPr lang="en-US" sz="2200" b="1" dirty="0">
              <a:solidFill>
                <a:srgbClr val="065744"/>
              </a:solidFill>
              <a:latin typeface="Lato"/>
              <a:ea typeface="Lato"/>
              <a:cs typeface="Lato"/>
            </a:endParaRPr>
          </a:p>
          <a:p>
            <a:pPr marL="914400" lvl="2" indent="-457200">
              <a:lnSpc>
                <a:spcPct val="100000"/>
              </a:lnSpc>
              <a:spcBef>
                <a:spcPts val="600"/>
              </a:spcBef>
              <a:defRPr/>
            </a:pPr>
            <a:r>
              <a:rPr lang="en-US" sz="2200" dirty="0">
                <a:solidFill>
                  <a:srgbClr val="065744"/>
                </a:solidFill>
                <a:latin typeface="Lato"/>
              </a:rPr>
              <a:t>5-year pilot with a $4 million cap available to NRCS/FSA/RMA for grant applicants from historically underserved organizations and communities </a:t>
            </a:r>
            <a:endParaRPr lang="en-US" sz="2200" dirty="0">
              <a:solidFill>
                <a:srgbClr val="065744"/>
              </a:solidFill>
              <a:latin typeface="Lato"/>
              <a:ea typeface="Lato"/>
              <a:cs typeface="Lato"/>
            </a:endParaRPr>
          </a:p>
          <a:p>
            <a:pPr marL="914400" lvl="2" indent="-457200">
              <a:lnSpc>
                <a:spcPct val="100000"/>
              </a:lnSpc>
              <a:spcBef>
                <a:spcPts val="600"/>
              </a:spcBef>
              <a:defRPr/>
            </a:pPr>
            <a:r>
              <a:rPr lang="en-US" sz="2200" dirty="0">
                <a:solidFill>
                  <a:srgbClr val="065744"/>
                </a:solidFill>
                <a:latin typeface="Lato"/>
              </a:rPr>
              <a:t>Provides the educational town halls, technical writing support and project management assistance</a:t>
            </a:r>
          </a:p>
          <a:p>
            <a:pPr marL="914400" lvl="2" indent="-457200">
              <a:lnSpc>
                <a:spcPct val="100000"/>
              </a:lnSpc>
              <a:spcBef>
                <a:spcPts val="600"/>
              </a:spcBef>
              <a:defRPr/>
            </a:pPr>
            <a:endParaRPr lang="en-US" sz="2200" dirty="0">
              <a:solidFill>
                <a:srgbClr val="065744"/>
              </a:solidFill>
              <a:latin typeface="Lato"/>
              <a:ea typeface="Lato"/>
              <a:cs typeface="Lato"/>
            </a:endParaRPr>
          </a:p>
          <a:p>
            <a:pPr marL="457200" lvl="2" indent="0">
              <a:lnSpc>
                <a:spcPct val="100000"/>
              </a:lnSpc>
              <a:spcBef>
                <a:spcPts val="600"/>
              </a:spcBef>
              <a:buNone/>
              <a:defRPr/>
            </a:pPr>
            <a:endParaRPr lang="en-US" sz="2200" dirty="0">
              <a:solidFill>
                <a:srgbClr val="065744"/>
              </a:solidFill>
              <a:latin typeface="Lato"/>
              <a:ea typeface="Lato"/>
              <a:cs typeface="Lato"/>
            </a:endParaRPr>
          </a:p>
        </p:txBody>
      </p:sp>
      <p:pic>
        <p:nvPicPr>
          <p:cNvPr id="5" name="Picture 4">
            <a:extLst>
              <a:ext uri="{FF2B5EF4-FFF2-40B4-BE49-F238E27FC236}">
                <a16:creationId xmlns:a16="http://schemas.microsoft.com/office/drawing/2014/main" id="{FBFDC20E-97A1-0B86-B0C5-4E68EFBC3C3A}"/>
              </a:ext>
            </a:extLst>
          </p:cNvPr>
          <p:cNvPicPr>
            <a:picLocks noChangeAspect="1"/>
          </p:cNvPicPr>
          <p:nvPr/>
        </p:nvPicPr>
        <p:blipFill>
          <a:blip r:embed="rId2"/>
          <a:stretch>
            <a:fillRect/>
          </a:stretch>
        </p:blipFill>
        <p:spPr>
          <a:xfrm>
            <a:off x="3922433" y="1041401"/>
            <a:ext cx="3895725" cy="1514475"/>
          </a:xfrm>
          <a:prstGeom prst="rect">
            <a:avLst/>
          </a:prstGeom>
        </p:spPr>
      </p:pic>
    </p:spTree>
    <p:extLst>
      <p:ext uri="{BB962C8B-B14F-4D97-AF65-F5344CB8AC3E}">
        <p14:creationId xmlns:p14="http://schemas.microsoft.com/office/powerpoint/2010/main" val="1117298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98C17C3-752D-03B0-999A-9C1EC7DDFB69}"/>
              </a:ext>
            </a:extLst>
          </p:cNvPr>
          <p:cNvPicPr>
            <a:picLocks noChangeAspect="1"/>
          </p:cNvPicPr>
          <p:nvPr/>
        </p:nvPicPr>
        <p:blipFill rotWithShape="1">
          <a:blip r:embed="rId2"/>
          <a:srcRect l="57049" t="14008" r="8546" b="9338"/>
          <a:stretch/>
        </p:blipFill>
        <p:spPr>
          <a:xfrm>
            <a:off x="2219457" y="845165"/>
            <a:ext cx="8100201" cy="4844703"/>
          </a:xfrm>
          <a:prstGeom prst="rect">
            <a:avLst/>
          </a:prstGeom>
        </p:spPr>
      </p:pic>
      <p:sp>
        <p:nvSpPr>
          <p:cNvPr id="4" name="Slide Number Placeholder 3">
            <a:extLst>
              <a:ext uri="{FF2B5EF4-FFF2-40B4-BE49-F238E27FC236}">
                <a16:creationId xmlns:a16="http://schemas.microsoft.com/office/drawing/2014/main" id="{EDA6B7DB-E592-4D09-A452-7E257F00E517}"/>
              </a:ext>
            </a:extLst>
          </p:cNvPr>
          <p:cNvSpPr>
            <a:spLocks noGrp="1"/>
          </p:cNvSpPr>
          <p:nvPr>
            <p:ph type="sldNum" sz="quarter" idx="12"/>
          </p:nvPr>
        </p:nvSpPr>
        <p:spPr>
          <a:xfrm>
            <a:off x="8927432" y="6356352"/>
            <a:ext cx="1111918" cy="365125"/>
          </a:xfrm>
        </p:spPr>
        <p:txBody>
          <a:bodyPr/>
          <a:lstStyle/>
          <a:p>
            <a:fld id="{74AD7C1D-1BAF-4A43-8B86-2FB8EFB06079}" type="slidenum">
              <a:rPr lang="en-US">
                <a:solidFill>
                  <a:prstClr val="black"/>
                </a:solidFill>
                <a:latin typeface="Calibri" panose="020F0502020204030204"/>
              </a:rPr>
              <a:pPr/>
              <a:t>9</a:t>
            </a:fld>
            <a:endParaRPr lang="en-US">
              <a:solidFill>
                <a:prstClr val="black"/>
              </a:solidFill>
              <a:latin typeface="Calibri" panose="020F0502020204030204"/>
            </a:endParaRPr>
          </a:p>
        </p:txBody>
      </p:sp>
      <p:sp>
        <p:nvSpPr>
          <p:cNvPr id="6" name="Title 1">
            <a:extLst>
              <a:ext uri="{FF2B5EF4-FFF2-40B4-BE49-F238E27FC236}">
                <a16:creationId xmlns:a16="http://schemas.microsoft.com/office/drawing/2014/main" id="{17EBEA83-81F9-A7C3-10EC-BEE75BDA6DFC}"/>
              </a:ext>
            </a:extLst>
          </p:cNvPr>
          <p:cNvSpPr>
            <a:spLocks noGrp="1"/>
          </p:cNvSpPr>
          <p:nvPr>
            <p:ph type="title"/>
          </p:nvPr>
        </p:nvSpPr>
        <p:spPr>
          <a:xfrm>
            <a:off x="4808763" y="167558"/>
            <a:ext cx="5510894" cy="523738"/>
          </a:xfrm>
        </p:spPr>
        <p:txBody>
          <a:bodyPr>
            <a:noAutofit/>
          </a:bodyPr>
          <a:lstStyle/>
          <a:p>
            <a:r>
              <a:rPr lang="en-US" dirty="0" err="1">
                <a:solidFill>
                  <a:srgbClr val="FFFFFF"/>
                </a:solidFill>
                <a:latin typeface="Lato"/>
                <a:ea typeface="+mn-ea"/>
                <a:cs typeface="+mn-cs"/>
              </a:rPr>
              <a:t>DiversityComm</a:t>
            </a:r>
            <a:endParaRPr lang="en-US" dirty="0">
              <a:solidFill>
                <a:srgbClr val="FFFFFF"/>
              </a:solidFill>
              <a:latin typeface="Lato"/>
              <a:ea typeface="Lato"/>
              <a:cs typeface="Lato"/>
            </a:endParaRPr>
          </a:p>
        </p:txBody>
      </p:sp>
      <p:sp>
        <p:nvSpPr>
          <p:cNvPr id="7" name="TextBox 6">
            <a:extLst>
              <a:ext uri="{FF2B5EF4-FFF2-40B4-BE49-F238E27FC236}">
                <a16:creationId xmlns:a16="http://schemas.microsoft.com/office/drawing/2014/main" id="{899BAEAE-6A43-3EC8-F97F-20C05C8ACA44}"/>
              </a:ext>
            </a:extLst>
          </p:cNvPr>
          <p:cNvSpPr txBox="1"/>
          <p:nvPr/>
        </p:nvSpPr>
        <p:spPr>
          <a:xfrm>
            <a:off x="1454990" y="5469148"/>
            <a:ext cx="8100201" cy="11387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u="sng" err="1">
                <a:solidFill>
                  <a:srgbClr val="065744"/>
                </a:solidFill>
                <a:latin typeface="Lato"/>
                <a:ea typeface="Lato"/>
                <a:cs typeface="Lato"/>
              </a:rPr>
              <a:t>DiversityComm</a:t>
            </a:r>
            <a:endParaRPr lang="en-US" sz="2000" b="1" u="sng">
              <a:solidFill>
                <a:srgbClr val="065744"/>
              </a:solidFill>
              <a:latin typeface="Lato"/>
              <a:ea typeface="Lato"/>
              <a:cs typeface="Lato"/>
            </a:endParaRPr>
          </a:p>
          <a:p>
            <a:pPr marL="285750" indent="-285750">
              <a:buFont typeface="Arial"/>
              <a:buChar char="•"/>
            </a:pPr>
            <a:r>
              <a:rPr lang="en-US" sz="1600">
                <a:solidFill>
                  <a:srgbClr val="065744"/>
                </a:solidFill>
                <a:latin typeface="Lato"/>
                <a:ea typeface="Lato"/>
                <a:cs typeface="Lato"/>
              </a:rPr>
              <a:t>Five-year Blanket Purchase Agreement (BPA) </a:t>
            </a:r>
            <a:r>
              <a:rPr lang="en-US" sz="1600">
                <a:solidFill>
                  <a:srgbClr val="065744"/>
                </a:solidFill>
                <a:latin typeface="Calibri" panose="020F0502020204030204"/>
                <a:ea typeface="+mn-lt"/>
                <a:cs typeface="Calibri" panose="020F0502020204030204"/>
              </a:rPr>
              <a:t>available to NRCS/FSA/RMA</a:t>
            </a:r>
            <a:endParaRPr lang="en-US" sz="1600">
              <a:solidFill>
                <a:srgbClr val="065744"/>
              </a:solidFill>
              <a:latin typeface="Calibri"/>
              <a:ea typeface="Lato"/>
              <a:cs typeface="Calibri"/>
            </a:endParaRPr>
          </a:p>
          <a:p>
            <a:pPr marL="285750" indent="-285750">
              <a:buFont typeface="Arial"/>
              <a:buChar char="•"/>
            </a:pPr>
            <a:r>
              <a:rPr lang="en-US" sz="1600">
                <a:solidFill>
                  <a:srgbClr val="065744"/>
                </a:solidFill>
                <a:latin typeface="Lato"/>
                <a:ea typeface="Lato"/>
                <a:cs typeface="Lato"/>
              </a:rPr>
              <a:t>Bimonthly advertisements, $60K/year reaching millions via national publications</a:t>
            </a:r>
            <a:endParaRPr lang="en-US" sz="1600">
              <a:solidFill>
                <a:srgbClr val="065744"/>
              </a:solidFill>
              <a:latin typeface="Calibri"/>
              <a:ea typeface="Lato"/>
              <a:cs typeface="Calibri"/>
            </a:endParaRPr>
          </a:p>
          <a:p>
            <a:pPr marL="285750" indent="-285750">
              <a:buFont typeface="Arial"/>
              <a:buChar char="•"/>
            </a:pPr>
            <a:r>
              <a:rPr lang="en-US" sz="1600">
                <a:solidFill>
                  <a:srgbClr val="065744"/>
                </a:solidFill>
                <a:latin typeface="Lato"/>
                <a:ea typeface="Lato"/>
                <a:cs typeface="Lato"/>
              </a:rPr>
              <a:t>Promotes RMA endeavors, diversity and employment opportunities</a:t>
            </a:r>
          </a:p>
        </p:txBody>
      </p:sp>
    </p:spTree>
    <p:extLst>
      <p:ext uri="{BB962C8B-B14F-4D97-AF65-F5344CB8AC3E}">
        <p14:creationId xmlns:p14="http://schemas.microsoft.com/office/powerpoint/2010/main" val="3120916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27333F-ECA1-4262-A61E-DC5E6166509E}"/>
              </a:ext>
            </a:extLst>
          </p:cNvPr>
          <p:cNvSpPr>
            <a:spLocks noGrp="1"/>
          </p:cNvSpPr>
          <p:nvPr>
            <p:ph idx="1"/>
          </p:nvPr>
        </p:nvSpPr>
        <p:spPr>
          <a:xfrm>
            <a:off x="1487839" y="417128"/>
            <a:ext cx="8977522" cy="5629330"/>
          </a:xfrm>
        </p:spPr>
        <p:txBody>
          <a:bodyPr vert="horz" lIns="68580" tIns="34290" rIns="68580" bIns="34290" rtlCol="0" anchor="t">
            <a:normAutofit fontScale="62500" lnSpcReduction="20000"/>
          </a:bodyPr>
          <a:lstStyle/>
          <a:p>
            <a:pPr marL="0" lvl="2" indent="0">
              <a:lnSpc>
                <a:spcPct val="120000"/>
              </a:lnSpc>
              <a:spcBef>
                <a:spcPts val="750"/>
              </a:spcBef>
              <a:buNone/>
            </a:pPr>
            <a:r>
              <a:rPr lang="en-US" sz="3200" b="1">
                <a:solidFill>
                  <a:srgbClr val="065744"/>
                </a:solidFill>
                <a:latin typeface="+mn-lt"/>
                <a:ea typeface="Lato"/>
                <a:cs typeface="Calibri"/>
              </a:rPr>
              <a:t> </a:t>
            </a:r>
            <a:r>
              <a:rPr lang="en-US" sz="3200" b="1">
                <a:solidFill>
                  <a:srgbClr val="065744"/>
                </a:solidFill>
                <a:latin typeface="Lato"/>
                <a:ea typeface="Lato"/>
                <a:cs typeface="Calibri"/>
              </a:rPr>
              <a:t>       </a:t>
            </a:r>
            <a:r>
              <a:rPr lang="en-US" sz="3200" b="1">
                <a:solidFill>
                  <a:schemeClr val="accent6">
                    <a:lumMod val="50000"/>
                  </a:schemeClr>
                </a:solidFill>
                <a:latin typeface="Lato"/>
                <a:ea typeface="Lato"/>
                <a:cs typeface="Calibri"/>
              </a:rPr>
              <a:t>University</a:t>
            </a:r>
            <a:r>
              <a:rPr lang="en-US" sz="3200" b="1">
                <a:solidFill>
                  <a:srgbClr val="065744"/>
                </a:solidFill>
                <a:latin typeface="Lato"/>
                <a:ea typeface="Lato"/>
                <a:cs typeface="Calibri"/>
              </a:rPr>
              <a:t> of Arkansas</a:t>
            </a:r>
            <a:r>
              <a:rPr lang="en-US" sz="3200" b="1">
                <a:solidFill>
                  <a:srgbClr val="065744"/>
                </a:solidFill>
                <a:latin typeface="Lato"/>
                <a:ea typeface="Lato"/>
                <a:cs typeface="Lato"/>
              </a:rPr>
              <a:t> - Southern Risk Management Education Center</a:t>
            </a:r>
            <a:r>
              <a:rPr lang="en-US" sz="9600" b="1">
                <a:solidFill>
                  <a:srgbClr val="065744"/>
                </a:solidFill>
                <a:latin typeface="Lato"/>
                <a:ea typeface="Lato"/>
                <a:cs typeface="Lato"/>
              </a:rPr>
              <a:t> </a:t>
            </a:r>
            <a:endParaRPr lang="en-US" sz="9600">
              <a:latin typeface="Lato"/>
              <a:ea typeface="Lato"/>
              <a:cs typeface="Lato"/>
            </a:endParaRPr>
          </a:p>
          <a:p>
            <a:pPr marL="457200" lvl="1" indent="0">
              <a:lnSpc>
                <a:spcPct val="120000"/>
              </a:lnSpc>
              <a:buNone/>
              <a:defRPr/>
            </a:pPr>
            <a:r>
              <a:rPr lang="en-US" sz="2900" b="1">
                <a:solidFill>
                  <a:srgbClr val="065744"/>
                </a:solidFill>
                <a:latin typeface="Lato"/>
                <a:ea typeface="Lato"/>
                <a:cs typeface="Lato"/>
              </a:rPr>
              <a:t>2-year pilot project funded FY2022 through a direct award of $1.4 million.</a:t>
            </a:r>
          </a:p>
          <a:p>
            <a:pPr marL="457200" lvl="1" indent="0">
              <a:lnSpc>
                <a:spcPct val="120000"/>
              </a:lnSpc>
              <a:buNone/>
              <a:defRPr/>
            </a:pPr>
            <a:r>
              <a:rPr lang="en-US" sz="2900" b="1">
                <a:solidFill>
                  <a:srgbClr val="065744"/>
                </a:solidFill>
                <a:latin typeface="Lato"/>
                <a:ea typeface="Lato"/>
                <a:cs typeface="Lato"/>
              </a:rPr>
              <a:t>In collaboration with the University of Arkansas System Division of Agriculture (UADA), a pilot project strengthening outreach and technical assistance to farmers and ranchers through the development of risk management Crop Insurance Navigators. </a:t>
            </a:r>
          </a:p>
          <a:p>
            <a:pPr marL="457200" lvl="1" indent="0">
              <a:lnSpc>
                <a:spcPct val="120000"/>
              </a:lnSpc>
              <a:buNone/>
              <a:defRPr/>
            </a:pPr>
            <a:endParaRPr lang="en-US" sz="1900">
              <a:solidFill>
                <a:srgbClr val="065744"/>
              </a:solidFill>
              <a:latin typeface="Lato"/>
              <a:ea typeface="Lato"/>
              <a:cs typeface="Calibri"/>
            </a:endParaRPr>
          </a:p>
          <a:p>
            <a:pPr lvl="2">
              <a:lnSpc>
                <a:spcPct val="120000"/>
              </a:lnSpc>
              <a:buFont typeface="Wingdings" panose="05000000000000000000" pitchFamily="2" charset="2"/>
              <a:buChar char="§"/>
              <a:defRPr/>
            </a:pPr>
            <a:r>
              <a:rPr lang="en-US" sz="2600">
                <a:solidFill>
                  <a:srgbClr val="065744"/>
                </a:solidFill>
                <a:latin typeface="Lato"/>
                <a:ea typeface="Lato"/>
                <a:cs typeface="Calibri"/>
              </a:rPr>
              <a:t>The objective is to enhance understanding and use of federal crop insurance by producers historically underserved by the crop insurance sector.</a:t>
            </a:r>
          </a:p>
          <a:p>
            <a:pPr lvl="2">
              <a:lnSpc>
                <a:spcPct val="120000"/>
              </a:lnSpc>
              <a:buFont typeface="Wingdings" panose="05000000000000000000" pitchFamily="2" charset="2"/>
              <a:buChar char="§"/>
              <a:defRPr/>
            </a:pPr>
            <a:r>
              <a:rPr lang="en-US" sz="2600">
                <a:solidFill>
                  <a:srgbClr val="065744"/>
                </a:solidFill>
                <a:latin typeface="Lato"/>
                <a:ea typeface="Lato"/>
                <a:cs typeface="Calibri"/>
              </a:rPr>
              <a:t>Proposed effort to serve southeastern U.S. - Alabama, Arkansas, Georgia, Florida, Kentucky, Louisiana, Mississippi, North Carolina, Oklahoma, South Carolina, Tennessee, Texas and Virginia. </a:t>
            </a:r>
          </a:p>
          <a:p>
            <a:pPr lvl="2">
              <a:lnSpc>
                <a:spcPct val="120000"/>
              </a:lnSpc>
              <a:buFont typeface="Wingdings" panose="05000000000000000000" pitchFamily="2" charset="2"/>
              <a:buChar char="§"/>
              <a:defRPr/>
            </a:pPr>
            <a:r>
              <a:rPr lang="en-US" sz="2600">
                <a:solidFill>
                  <a:srgbClr val="065744"/>
                </a:solidFill>
                <a:latin typeface="Lato"/>
                <a:ea typeface="Lato"/>
                <a:cs typeface="Lato"/>
              </a:rPr>
              <a:t>Formal collaboration of educators with RMA strengthens the Extension educator network and allows for efficient sharing of crop insurance resources and best management practices. The network will also allow for timely communication to educators and ultimately to farmers and ranchers through the trusted network of Extension educators and community organizations that are already connected with the land-grant entities.</a:t>
            </a:r>
            <a:endParaRPr lang="en-US" sz="2600">
              <a:solidFill>
                <a:srgbClr val="065744"/>
              </a:solidFill>
              <a:latin typeface="Lato"/>
              <a:cs typeface="Calibri"/>
            </a:endParaRPr>
          </a:p>
          <a:p>
            <a:pPr lvl="1">
              <a:lnSpc>
                <a:spcPct val="120000"/>
              </a:lnSpc>
              <a:buFont typeface="Wingdings" panose="05000000000000000000" pitchFamily="2" charset="2"/>
              <a:buChar char="§"/>
              <a:defRPr/>
            </a:pPr>
            <a:endParaRPr lang="en-US" sz="7500">
              <a:solidFill>
                <a:srgbClr val="065744"/>
              </a:solidFill>
              <a:latin typeface="+mn-lt"/>
            </a:endParaRPr>
          </a:p>
          <a:p>
            <a:endParaRPr lang="en-US"/>
          </a:p>
        </p:txBody>
      </p:sp>
      <p:sp>
        <p:nvSpPr>
          <p:cNvPr id="4" name="Title 1">
            <a:extLst>
              <a:ext uri="{FF2B5EF4-FFF2-40B4-BE49-F238E27FC236}">
                <a16:creationId xmlns:a16="http://schemas.microsoft.com/office/drawing/2014/main" id="{232DD231-B188-2412-34B8-B0A365BA9ECF}"/>
              </a:ext>
            </a:extLst>
          </p:cNvPr>
          <p:cNvSpPr txBox="1">
            <a:spLocks/>
          </p:cNvSpPr>
          <p:nvPr/>
        </p:nvSpPr>
        <p:spPr>
          <a:xfrm>
            <a:off x="4419601" y="69858"/>
            <a:ext cx="6017787" cy="698317"/>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000" kern="1200">
                <a:solidFill>
                  <a:srgbClr val="0178CD"/>
                </a:solidFill>
                <a:latin typeface="Lato" panose="020F0502020204030203" pitchFamily="34" charset="77"/>
                <a:ea typeface="+mj-ea"/>
                <a:cs typeface="+mj-cs"/>
              </a:defRPr>
            </a:lvl1pPr>
          </a:lstStyle>
          <a:p>
            <a:pPr algn="r"/>
            <a:r>
              <a:rPr lang="en-US" sz="4000">
                <a:solidFill>
                  <a:prstClr val="white"/>
                </a:solidFill>
                <a:latin typeface="Calibri"/>
                <a:ea typeface="Lato"/>
                <a:cs typeface="Calibri"/>
              </a:rPr>
              <a:t>Navigators</a:t>
            </a:r>
            <a:endParaRPr lang="en-US" sz="4000">
              <a:solidFill>
                <a:prstClr val="white"/>
              </a:solidFill>
              <a:ea typeface="Lato"/>
              <a:cs typeface="Lato"/>
            </a:endParaRPr>
          </a:p>
        </p:txBody>
      </p:sp>
      <p:sp>
        <p:nvSpPr>
          <p:cNvPr id="7" name="Slide Number Placeholder 1">
            <a:extLst>
              <a:ext uri="{FF2B5EF4-FFF2-40B4-BE49-F238E27FC236}">
                <a16:creationId xmlns:a16="http://schemas.microsoft.com/office/drawing/2014/main" id="{2D993E25-8ED6-DCC7-50E8-201FBC72C3FD}"/>
              </a:ext>
            </a:extLst>
          </p:cNvPr>
          <p:cNvSpPr>
            <a:spLocks noGrp="1"/>
          </p:cNvSpPr>
          <p:nvPr>
            <p:ph type="sldNum" sz="quarter" idx="12"/>
          </p:nvPr>
        </p:nvSpPr>
        <p:spPr>
          <a:xfrm>
            <a:off x="9015663" y="6356352"/>
            <a:ext cx="1023687" cy="365125"/>
          </a:xfrm>
        </p:spPr>
        <p:txBody>
          <a:bodyPr/>
          <a:lstStyle/>
          <a:p>
            <a:fld id="{74AD7C1D-1BAF-4A43-8B86-2FB8EFB06079}" type="slidenum">
              <a:rPr lang="en-US">
                <a:solidFill>
                  <a:prstClr val="black"/>
                </a:solidFill>
                <a:latin typeface="Calibri" panose="020F0502020204030204"/>
              </a:rPr>
              <a:pPr/>
              <a:t>10</a:t>
            </a:fld>
            <a:endParaRPr lang="en-US">
              <a:solidFill>
                <a:prstClr val="black"/>
              </a:solidFill>
              <a:latin typeface="Calibri" panose="020F0502020204030204"/>
            </a:endParaRPr>
          </a:p>
        </p:txBody>
      </p:sp>
    </p:spTree>
    <p:extLst>
      <p:ext uri="{BB962C8B-B14F-4D97-AF65-F5344CB8AC3E}">
        <p14:creationId xmlns:p14="http://schemas.microsoft.com/office/powerpoint/2010/main" val="3263981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27333F-ECA1-4262-A61E-DC5E6166509E}"/>
              </a:ext>
            </a:extLst>
          </p:cNvPr>
          <p:cNvSpPr>
            <a:spLocks noGrp="1"/>
          </p:cNvSpPr>
          <p:nvPr>
            <p:ph idx="1"/>
          </p:nvPr>
        </p:nvSpPr>
        <p:spPr>
          <a:xfrm>
            <a:off x="1671388" y="1017829"/>
            <a:ext cx="8274717" cy="5503287"/>
          </a:xfrm>
        </p:spPr>
        <p:txBody>
          <a:bodyPr vert="horz" lIns="68580" tIns="34290" rIns="68580" bIns="34290" rtlCol="0" anchor="t">
            <a:normAutofit/>
          </a:bodyPr>
          <a:lstStyle/>
          <a:p>
            <a:pPr marL="0" lvl="2" indent="0">
              <a:lnSpc>
                <a:spcPct val="120000"/>
              </a:lnSpc>
              <a:spcBef>
                <a:spcPts val="750"/>
              </a:spcBef>
              <a:buNone/>
            </a:pPr>
            <a:endParaRPr lang="en-US" sz="8800"/>
          </a:p>
          <a:p>
            <a:pPr lvl="1">
              <a:lnSpc>
                <a:spcPct val="120000"/>
              </a:lnSpc>
              <a:buFont typeface="Wingdings" panose="05000000000000000000" pitchFamily="2" charset="2"/>
              <a:buChar char="§"/>
              <a:defRPr/>
            </a:pPr>
            <a:endParaRPr lang="en-US" sz="8000">
              <a:solidFill>
                <a:srgbClr val="065744"/>
              </a:solidFill>
              <a:latin typeface="+mn-lt"/>
              <a:cs typeface="Calibri"/>
            </a:endParaRPr>
          </a:p>
          <a:p>
            <a:endParaRPr lang="en-US"/>
          </a:p>
        </p:txBody>
      </p:sp>
      <p:sp>
        <p:nvSpPr>
          <p:cNvPr id="4" name="Title 1">
            <a:extLst>
              <a:ext uri="{FF2B5EF4-FFF2-40B4-BE49-F238E27FC236}">
                <a16:creationId xmlns:a16="http://schemas.microsoft.com/office/drawing/2014/main" id="{232DD231-B188-2412-34B8-B0A365BA9ECF}"/>
              </a:ext>
            </a:extLst>
          </p:cNvPr>
          <p:cNvSpPr txBox="1">
            <a:spLocks/>
          </p:cNvSpPr>
          <p:nvPr/>
        </p:nvSpPr>
        <p:spPr>
          <a:xfrm>
            <a:off x="4419601" y="69858"/>
            <a:ext cx="6017787" cy="698317"/>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000" kern="1200">
                <a:solidFill>
                  <a:srgbClr val="0178CD"/>
                </a:solidFill>
                <a:latin typeface="Lato" panose="020F0502020204030203" pitchFamily="34" charset="77"/>
                <a:ea typeface="+mj-ea"/>
                <a:cs typeface="+mj-cs"/>
              </a:defRPr>
            </a:lvl1pPr>
          </a:lstStyle>
          <a:p>
            <a:pPr algn="r"/>
            <a:r>
              <a:rPr lang="en-US" sz="4000">
                <a:solidFill>
                  <a:prstClr val="white"/>
                </a:solidFill>
                <a:latin typeface="Calibri"/>
                <a:ea typeface="Lato"/>
                <a:cs typeface="Calibri"/>
              </a:rPr>
              <a:t>Navigators</a:t>
            </a:r>
            <a:endParaRPr lang="en-US" sz="4000">
              <a:solidFill>
                <a:prstClr val="white"/>
              </a:solidFill>
              <a:ea typeface="Lato"/>
              <a:cs typeface="Lato"/>
            </a:endParaRPr>
          </a:p>
        </p:txBody>
      </p:sp>
      <p:sp>
        <p:nvSpPr>
          <p:cNvPr id="7" name="Slide Number Placeholder 1">
            <a:extLst>
              <a:ext uri="{FF2B5EF4-FFF2-40B4-BE49-F238E27FC236}">
                <a16:creationId xmlns:a16="http://schemas.microsoft.com/office/drawing/2014/main" id="{2D993E25-8ED6-DCC7-50E8-201FBC72C3FD}"/>
              </a:ext>
            </a:extLst>
          </p:cNvPr>
          <p:cNvSpPr>
            <a:spLocks noGrp="1"/>
          </p:cNvSpPr>
          <p:nvPr>
            <p:ph type="sldNum" sz="quarter" idx="12"/>
          </p:nvPr>
        </p:nvSpPr>
        <p:spPr>
          <a:xfrm>
            <a:off x="9015663" y="6356352"/>
            <a:ext cx="1023687" cy="365125"/>
          </a:xfrm>
        </p:spPr>
        <p:txBody>
          <a:bodyPr/>
          <a:lstStyle/>
          <a:p>
            <a:fld id="{74AD7C1D-1BAF-4A43-8B86-2FB8EFB06079}" type="slidenum">
              <a:rPr lang="en-US">
                <a:solidFill>
                  <a:prstClr val="black"/>
                </a:solidFill>
                <a:latin typeface="Calibri" panose="020F0502020204030204"/>
              </a:rPr>
              <a:pPr/>
              <a:t>11</a:t>
            </a:fld>
            <a:endParaRPr lang="en-US">
              <a:solidFill>
                <a:prstClr val="black"/>
              </a:solidFill>
              <a:latin typeface="Calibri" panose="020F0502020204030204"/>
            </a:endParaRPr>
          </a:p>
        </p:txBody>
      </p:sp>
      <p:sp>
        <p:nvSpPr>
          <p:cNvPr id="2" name="TextBox 1">
            <a:extLst>
              <a:ext uri="{FF2B5EF4-FFF2-40B4-BE49-F238E27FC236}">
                <a16:creationId xmlns:a16="http://schemas.microsoft.com/office/drawing/2014/main" id="{9EDF6616-E85E-1D31-F8A2-C1C62AC51863}"/>
              </a:ext>
            </a:extLst>
          </p:cNvPr>
          <p:cNvSpPr txBox="1"/>
          <p:nvPr/>
        </p:nvSpPr>
        <p:spPr>
          <a:xfrm>
            <a:off x="1928896" y="936670"/>
            <a:ext cx="8458197" cy="45155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70AD47">
                    <a:lumMod val="50000"/>
                  </a:srgbClr>
                </a:solidFill>
                <a:latin typeface="Calibri" panose="020F0502020204030204"/>
                <a:ea typeface="+mn-lt"/>
                <a:cs typeface="Calibri" panose="020F0502020204030204"/>
              </a:rPr>
              <a:t>  </a:t>
            </a:r>
            <a:r>
              <a:rPr lang="en-US" sz="1600">
                <a:solidFill>
                  <a:srgbClr val="065744"/>
                </a:solidFill>
                <a:latin typeface="Calibri" panose="020F0502020204030204"/>
                <a:ea typeface="+mn-lt"/>
                <a:cs typeface="Calibri" panose="020F0502020204030204"/>
              </a:rPr>
              <a:t> </a:t>
            </a:r>
            <a:r>
              <a:rPr lang="en-US" sz="1600">
                <a:solidFill>
                  <a:srgbClr val="065744"/>
                </a:solidFill>
                <a:latin typeface="Lato"/>
                <a:ea typeface="+mn-lt"/>
                <a:cs typeface="Calibri" panose="020F0502020204030204"/>
              </a:rPr>
              <a:t>                                                                 </a:t>
            </a:r>
            <a:r>
              <a:rPr lang="en-US" sz="1600" b="1">
                <a:solidFill>
                  <a:srgbClr val="065744"/>
                </a:solidFill>
                <a:latin typeface="Lato"/>
                <a:ea typeface="+mn-lt"/>
                <a:cs typeface="Calibri" panose="020F0502020204030204"/>
              </a:rPr>
              <a:t>Project activities seek to:</a:t>
            </a:r>
            <a:endParaRPr lang="en-US" sz="1600" b="1">
              <a:solidFill>
                <a:srgbClr val="065744"/>
              </a:solidFill>
              <a:latin typeface="Lato"/>
              <a:ea typeface="Lato"/>
              <a:cs typeface="Calibri"/>
            </a:endParaRPr>
          </a:p>
          <a:p>
            <a:endParaRPr lang="en-US" sz="1600" b="1">
              <a:solidFill>
                <a:srgbClr val="065744"/>
              </a:solidFill>
              <a:latin typeface="Lato"/>
              <a:ea typeface="+mn-lt"/>
              <a:cs typeface="Calibri" panose="020F0502020204030204"/>
            </a:endParaRPr>
          </a:p>
          <a:p>
            <a:r>
              <a:rPr lang="en-US" sz="1600">
                <a:solidFill>
                  <a:srgbClr val="065744"/>
                </a:solidFill>
                <a:latin typeface="Lato"/>
                <a:ea typeface="+mn-lt"/>
                <a:cs typeface="Calibri" panose="020F0502020204030204"/>
              </a:rPr>
              <a:t>• </a:t>
            </a:r>
            <a:r>
              <a:rPr lang="en-US" sz="1600" b="1">
                <a:solidFill>
                  <a:srgbClr val="065744"/>
                </a:solidFill>
                <a:latin typeface="Lato"/>
                <a:ea typeface="+mn-lt"/>
                <a:cs typeface="Calibri" panose="020F0502020204030204"/>
              </a:rPr>
              <a:t>Leverage</a:t>
            </a:r>
            <a:r>
              <a:rPr lang="en-US" sz="1600">
                <a:solidFill>
                  <a:srgbClr val="065744"/>
                </a:solidFill>
                <a:latin typeface="Lato"/>
                <a:ea typeface="+mn-lt"/>
                <a:cs typeface="Calibri" panose="020F0502020204030204"/>
              </a:rPr>
              <a:t> the land-grant system agricultural economist to enhance the collaborations,</a:t>
            </a:r>
            <a:endParaRPr lang="en-US" sz="1600">
              <a:solidFill>
                <a:srgbClr val="065744"/>
              </a:solidFill>
              <a:latin typeface="Lato"/>
              <a:ea typeface="Lato"/>
              <a:cs typeface="Calibri"/>
            </a:endParaRPr>
          </a:p>
          <a:p>
            <a:r>
              <a:rPr lang="en-US" sz="1600">
                <a:solidFill>
                  <a:srgbClr val="065744"/>
                </a:solidFill>
                <a:latin typeface="Lato"/>
                <a:ea typeface="+mn-lt"/>
                <a:cs typeface="Calibri" panose="020F0502020204030204"/>
              </a:rPr>
              <a:t>resource development, and outreach on crop insurance products and services,</a:t>
            </a:r>
            <a:endParaRPr lang="en-US" sz="1600">
              <a:solidFill>
                <a:srgbClr val="065744"/>
              </a:solidFill>
              <a:latin typeface="Lato"/>
              <a:ea typeface="Lato"/>
              <a:cs typeface="Calibri"/>
            </a:endParaRPr>
          </a:p>
          <a:p>
            <a:endParaRPr lang="en-US" sz="1600">
              <a:solidFill>
                <a:srgbClr val="065744"/>
              </a:solidFill>
              <a:latin typeface="Lato"/>
              <a:ea typeface="+mn-lt"/>
              <a:cs typeface="Calibri" panose="020F0502020204030204"/>
            </a:endParaRPr>
          </a:p>
          <a:p>
            <a:r>
              <a:rPr lang="en-US" sz="1600">
                <a:solidFill>
                  <a:srgbClr val="065744"/>
                </a:solidFill>
                <a:latin typeface="Lato"/>
                <a:ea typeface="+mn-lt"/>
                <a:cs typeface="Calibri" panose="020F0502020204030204"/>
              </a:rPr>
              <a:t>•</a:t>
            </a:r>
            <a:r>
              <a:rPr lang="en-US" sz="1600" b="1">
                <a:solidFill>
                  <a:srgbClr val="065744"/>
                </a:solidFill>
                <a:latin typeface="Lato"/>
                <a:ea typeface="+mn-lt"/>
                <a:cs typeface="Calibri" panose="020F0502020204030204"/>
              </a:rPr>
              <a:t> Build </a:t>
            </a:r>
            <a:r>
              <a:rPr lang="en-US" sz="1600">
                <a:solidFill>
                  <a:srgbClr val="065744"/>
                </a:solidFill>
                <a:latin typeface="Lato"/>
                <a:ea typeface="+mn-lt"/>
                <a:cs typeface="Calibri" panose="020F0502020204030204"/>
              </a:rPr>
              <a:t>awareness and/or understanding of the network of Approved Insurance Providers</a:t>
            </a:r>
            <a:endParaRPr lang="en-US" sz="1600">
              <a:solidFill>
                <a:srgbClr val="065744"/>
              </a:solidFill>
              <a:latin typeface="Lato"/>
              <a:ea typeface="Lato"/>
              <a:cs typeface="Calibri"/>
            </a:endParaRPr>
          </a:p>
          <a:p>
            <a:r>
              <a:rPr lang="en-US" sz="1600">
                <a:solidFill>
                  <a:srgbClr val="065744"/>
                </a:solidFill>
                <a:latin typeface="Lato"/>
                <a:ea typeface="+mn-lt"/>
                <a:cs typeface="Calibri" panose="020F0502020204030204"/>
              </a:rPr>
              <a:t>(AIPs) operating across the region with a focus on actively connecting the AIPs with</a:t>
            </a:r>
            <a:endParaRPr lang="en-US" sz="1600">
              <a:solidFill>
                <a:srgbClr val="065744"/>
              </a:solidFill>
              <a:latin typeface="Lato"/>
              <a:ea typeface="Lato"/>
              <a:cs typeface="Calibri"/>
            </a:endParaRPr>
          </a:p>
          <a:p>
            <a:r>
              <a:rPr lang="en-US" sz="1600">
                <a:solidFill>
                  <a:srgbClr val="065744"/>
                </a:solidFill>
                <a:latin typeface="Lato"/>
                <a:ea typeface="+mn-lt"/>
                <a:cs typeface="Calibri" panose="020F0502020204030204"/>
              </a:rPr>
              <a:t>targeted producer groups and academic institutions,</a:t>
            </a:r>
            <a:endParaRPr lang="en-US" sz="1600">
              <a:solidFill>
                <a:srgbClr val="065744"/>
              </a:solidFill>
              <a:latin typeface="Lato"/>
              <a:ea typeface="Lato"/>
              <a:cs typeface="Calibri"/>
            </a:endParaRPr>
          </a:p>
          <a:p>
            <a:endParaRPr lang="en-US" sz="1600">
              <a:solidFill>
                <a:srgbClr val="065744"/>
              </a:solidFill>
              <a:latin typeface="Lato"/>
              <a:ea typeface="+mn-lt"/>
              <a:cs typeface="Calibri" panose="020F0502020204030204"/>
            </a:endParaRPr>
          </a:p>
          <a:p>
            <a:r>
              <a:rPr lang="en-US" sz="1600">
                <a:solidFill>
                  <a:srgbClr val="065744"/>
                </a:solidFill>
                <a:latin typeface="Lato"/>
                <a:ea typeface="+mn-lt"/>
                <a:cs typeface="Calibri" panose="020F0502020204030204"/>
              </a:rPr>
              <a:t>• </a:t>
            </a:r>
            <a:r>
              <a:rPr lang="en-US" sz="1600" b="1">
                <a:solidFill>
                  <a:srgbClr val="065744"/>
                </a:solidFill>
                <a:latin typeface="Lato"/>
                <a:ea typeface="+mn-lt"/>
                <a:cs typeface="Calibri" panose="020F0502020204030204"/>
              </a:rPr>
              <a:t>Connect </a:t>
            </a:r>
            <a:r>
              <a:rPr lang="en-US" sz="1600">
                <a:solidFill>
                  <a:srgbClr val="065744"/>
                </a:solidFill>
                <a:latin typeface="Lato"/>
                <a:ea typeface="+mn-lt"/>
                <a:cs typeface="Calibri" panose="020F0502020204030204"/>
              </a:rPr>
              <a:t>with outreach educators—including 1862 farm management committees, 1890 Small Farm Programs (2501 programs), and USDA Liaisons—to enhance level of crop insurance outreach to historically underserved farmers and ranchers,</a:t>
            </a:r>
            <a:endParaRPr lang="en-US" sz="1600">
              <a:solidFill>
                <a:srgbClr val="065744"/>
              </a:solidFill>
              <a:latin typeface="Lato"/>
              <a:ea typeface="Lato"/>
              <a:cs typeface="Calibri"/>
            </a:endParaRPr>
          </a:p>
          <a:p>
            <a:endParaRPr lang="en-US" sz="1600">
              <a:solidFill>
                <a:srgbClr val="065744"/>
              </a:solidFill>
              <a:latin typeface="Lato"/>
              <a:ea typeface="+mn-lt"/>
              <a:cs typeface="Calibri" panose="020F0502020204030204"/>
            </a:endParaRPr>
          </a:p>
          <a:p>
            <a:r>
              <a:rPr lang="en-US" sz="1600">
                <a:solidFill>
                  <a:srgbClr val="065744"/>
                </a:solidFill>
                <a:latin typeface="Lato"/>
                <a:ea typeface="+mn-lt"/>
                <a:cs typeface="Calibri" panose="020F0502020204030204"/>
              </a:rPr>
              <a:t>• </a:t>
            </a:r>
            <a:r>
              <a:rPr lang="en-US" sz="1600" b="1">
                <a:solidFill>
                  <a:srgbClr val="065744"/>
                </a:solidFill>
                <a:latin typeface="Lato"/>
                <a:ea typeface="+mn-lt"/>
                <a:cs typeface="Calibri" panose="020F0502020204030204"/>
              </a:rPr>
              <a:t>Serve</a:t>
            </a:r>
            <a:r>
              <a:rPr lang="en-US" sz="1600">
                <a:solidFill>
                  <a:srgbClr val="065744"/>
                </a:solidFill>
                <a:latin typeface="Lato"/>
                <a:ea typeface="+mn-lt"/>
                <a:cs typeface="Calibri" panose="020F0502020204030204"/>
              </a:rPr>
              <a:t> as outreach and engagement specialist working to promote the programs, products,</a:t>
            </a:r>
            <a:endParaRPr lang="en-US" sz="1600">
              <a:solidFill>
                <a:srgbClr val="065744"/>
              </a:solidFill>
              <a:latin typeface="Lato"/>
              <a:ea typeface="Lato"/>
              <a:cs typeface="Calibri"/>
            </a:endParaRPr>
          </a:p>
          <a:p>
            <a:r>
              <a:rPr lang="en-US" sz="1600">
                <a:solidFill>
                  <a:srgbClr val="065744"/>
                </a:solidFill>
                <a:latin typeface="Lato"/>
                <a:ea typeface="+mn-lt"/>
                <a:cs typeface="Calibri" panose="020F0502020204030204"/>
              </a:rPr>
              <a:t>and services of crop insurance stakeholders—RMA, National Crop Insurance Services, and</a:t>
            </a:r>
            <a:endParaRPr lang="en-US" sz="1600">
              <a:solidFill>
                <a:srgbClr val="065744"/>
              </a:solidFill>
              <a:latin typeface="Lato"/>
              <a:ea typeface="Lato"/>
              <a:cs typeface="Calibri"/>
            </a:endParaRPr>
          </a:p>
          <a:p>
            <a:r>
              <a:rPr lang="en-US" sz="1600">
                <a:solidFill>
                  <a:srgbClr val="065744"/>
                </a:solidFill>
                <a:latin typeface="Lato"/>
                <a:ea typeface="+mn-lt"/>
                <a:cs typeface="Calibri" panose="020F0502020204030204"/>
              </a:rPr>
              <a:t>AIPs. Activities include collection of customer service data and stakeholder feedback as</a:t>
            </a:r>
            <a:endParaRPr lang="en-US" sz="1600">
              <a:solidFill>
                <a:srgbClr val="065744"/>
              </a:solidFill>
              <a:latin typeface="Lato"/>
              <a:ea typeface="Lato"/>
              <a:cs typeface="Calibri"/>
            </a:endParaRPr>
          </a:p>
          <a:p>
            <a:r>
              <a:rPr lang="en-US" sz="1600">
                <a:solidFill>
                  <a:srgbClr val="065744"/>
                </a:solidFill>
                <a:latin typeface="Lato"/>
                <a:ea typeface="+mn-lt"/>
                <a:cs typeface="Calibri" panose="020F0502020204030204"/>
              </a:rPr>
              <a:t>well as analysis of crop insurance industry metrics in order to improve sector performance</a:t>
            </a:r>
            <a:endParaRPr lang="en-US" sz="1600">
              <a:solidFill>
                <a:srgbClr val="065744"/>
              </a:solidFill>
              <a:latin typeface="Lato"/>
              <a:ea typeface="Lato"/>
              <a:cs typeface="Calibri"/>
            </a:endParaRPr>
          </a:p>
          <a:p>
            <a:r>
              <a:rPr lang="en-US" sz="1600">
                <a:solidFill>
                  <a:srgbClr val="065744"/>
                </a:solidFill>
                <a:latin typeface="Lato"/>
                <a:ea typeface="+mn-lt"/>
                <a:cs typeface="Calibri" panose="020F0502020204030204"/>
              </a:rPr>
              <a:t>measures.</a:t>
            </a:r>
            <a:endParaRPr lang="en-US" sz="1600">
              <a:solidFill>
                <a:srgbClr val="065744"/>
              </a:solidFill>
              <a:latin typeface="Lato"/>
              <a:cs typeface="Calibri"/>
            </a:endParaRPr>
          </a:p>
        </p:txBody>
      </p:sp>
      <p:sp>
        <p:nvSpPr>
          <p:cNvPr id="5" name="TextBox 4">
            <a:extLst>
              <a:ext uri="{FF2B5EF4-FFF2-40B4-BE49-F238E27FC236}">
                <a16:creationId xmlns:a16="http://schemas.microsoft.com/office/drawing/2014/main" id="{34B7FB58-9DBE-701A-5251-B4A48862CD13}"/>
              </a:ext>
            </a:extLst>
          </p:cNvPr>
          <p:cNvSpPr txBox="1"/>
          <p:nvPr/>
        </p:nvSpPr>
        <p:spPr>
          <a:xfrm>
            <a:off x="1717431" y="5697417"/>
            <a:ext cx="318008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prstClr val="black"/>
                </a:solidFill>
                <a:latin typeface="Calibri" panose="020F0502020204030204"/>
                <a:ea typeface="+mn-lt"/>
                <a:cs typeface="Calibri" panose="020F0502020204030204"/>
              </a:rPr>
              <a:t>For more information on the project visit </a:t>
            </a:r>
          </a:p>
          <a:p>
            <a:r>
              <a:rPr lang="en-US" sz="1400" dirty="0">
                <a:solidFill>
                  <a:prstClr val="black"/>
                </a:solidFill>
                <a:latin typeface="Calibri" panose="020F0502020204030204"/>
                <a:ea typeface="+mn-lt"/>
                <a:cs typeface="Calibri" panose="020F0502020204030204"/>
                <a:hlinkClick r:id="rId2"/>
              </a:rPr>
              <a:t>Crop Insurance Navigator (uada.edu)</a:t>
            </a:r>
            <a:r>
              <a:rPr lang="en-US" sz="1400" dirty="0">
                <a:solidFill>
                  <a:prstClr val="black"/>
                </a:solidFill>
                <a:latin typeface="Calibri" panose="020F0502020204030204"/>
                <a:ea typeface="+mn-lt"/>
                <a:cs typeface="Calibri" panose="020F0502020204030204"/>
              </a:rPr>
              <a:t>.</a:t>
            </a:r>
            <a:endParaRPr lang="en-US" sz="1400" dirty="0">
              <a:solidFill>
                <a:prstClr val="black"/>
              </a:solidFill>
              <a:latin typeface="Calibri" panose="020F0502020204030204"/>
            </a:endParaRPr>
          </a:p>
        </p:txBody>
      </p:sp>
      <p:pic>
        <p:nvPicPr>
          <p:cNvPr id="6" name="Picture 5">
            <a:extLst>
              <a:ext uri="{FF2B5EF4-FFF2-40B4-BE49-F238E27FC236}">
                <a16:creationId xmlns:a16="http://schemas.microsoft.com/office/drawing/2014/main" id="{86AB0DAF-BCF1-36F8-E706-9E309BC17DFC}"/>
              </a:ext>
            </a:extLst>
          </p:cNvPr>
          <p:cNvPicPr>
            <a:picLocks noChangeAspect="1"/>
          </p:cNvPicPr>
          <p:nvPr/>
        </p:nvPicPr>
        <p:blipFill>
          <a:blip r:embed="rId3"/>
          <a:stretch>
            <a:fillRect/>
          </a:stretch>
        </p:blipFill>
        <p:spPr>
          <a:xfrm>
            <a:off x="7116931" y="5217887"/>
            <a:ext cx="1694544" cy="1570256"/>
          </a:xfrm>
          <a:prstGeom prst="rect">
            <a:avLst/>
          </a:prstGeom>
        </p:spPr>
      </p:pic>
    </p:spTree>
    <p:extLst>
      <p:ext uri="{BB962C8B-B14F-4D97-AF65-F5344CB8AC3E}">
        <p14:creationId xmlns:p14="http://schemas.microsoft.com/office/powerpoint/2010/main" val="1056573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27333F-ECA1-4262-A61E-DC5E6166509E}"/>
              </a:ext>
            </a:extLst>
          </p:cNvPr>
          <p:cNvSpPr>
            <a:spLocks noGrp="1"/>
          </p:cNvSpPr>
          <p:nvPr>
            <p:ph idx="1"/>
          </p:nvPr>
        </p:nvSpPr>
        <p:spPr>
          <a:xfrm>
            <a:off x="1521920" y="226523"/>
            <a:ext cx="9109985" cy="6065991"/>
          </a:xfrm>
        </p:spPr>
        <p:txBody>
          <a:bodyPr vert="horz" lIns="68580" tIns="34290" rIns="68580" bIns="34290" rtlCol="0" anchor="t">
            <a:normAutofit fontScale="85000" lnSpcReduction="10000"/>
          </a:bodyPr>
          <a:lstStyle/>
          <a:p>
            <a:pPr marL="0" lvl="2" indent="0">
              <a:lnSpc>
                <a:spcPct val="120000"/>
              </a:lnSpc>
              <a:spcBef>
                <a:spcPts val="750"/>
              </a:spcBef>
              <a:buNone/>
            </a:pPr>
            <a:r>
              <a:rPr lang="en-US" sz="8800" b="1">
                <a:solidFill>
                  <a:srgbClr val="065744"/>
                </a:solidFill>
                <a:latin typeface="Lato"/>
                <a:ea typeface="Lato"/>
                <a:cs typeface="Calibri"/>
              </a:rPr>
              <a:t>      </a:t>
            </a:r>
            <a:r>
              <a:rPr lang="en-US" sz="3000" b="1">
                <a:solidFill>
                  <a:srgbClr val="065744"/>
                </a:solidFill>
                <a:latin typeface="Lato"/>
                <a:ea typeface="Lato"/>
                <a:cs typeface="Calibri"/>
              </a:rPr>
              <a:t>CA Elliott, LLC – Dr. Cindy Ayers - Elliott</a:t>
            </a:r>
            <a:endParaRPr lang="en-US" sz="3000">
              <a:latin typeface="Lato"/>
              <a:ea typeface="Lato"/>
              <a:cs typeface="Lato"/>
            </a:endParaRPr>
          </a:p>
          <a:p>
            <a:pPr marL="457200" lvl="1" indent="0">
              <a:lnSpc>
                <a:spcPct val="120000"/>
              </a:lnSpc>
              <a:buNone/>
              <a:defRPr/>
            </a:pPr>
            <a:r>
              <a:rPr lang="en-US" sz="1800" b="1">
                <a:solidFill>
                  <a:srgbClr val="065744"/>
                </a:solidFill>
                <a:latin typeface="Lato"/>
                <a:ea typeface="Lato"/>
                <a:cs typeface="Lato"/>
              </a:rPr>
              <a:t>1-year partnership funded FY 2023 through a direct award of $250k. Targeting the following states within the southeast U.S: </a:t>
            </a:r>
            <a:r>
              <a:rPr lang="en-US" sz="1800" b="1">
                <a:solidFill>
                  <a:srgbClr val="065744"/>
                </a:solidFill>
                <a:latin typeface="Lato"/>
                <a:ea typeface="Lato"/>
                <a:cs typeface="Calibri"/>
              </a:rPr>
              <a:t>Alabama, Arkansas, Florida, Georgia, Kentucky, Louisiana, Mississippi, North Carolina, Oklahoma, South Carolina, Tennessee, Texas, Virginia</a:t>
            </a:r>
          </a:p>
          <a:p>
            <a:pPr marL="457200" lvl="1" indent="0">
              <a:lnSpc>
                <a:spcPct val="120000"/>
              </a:lnSpc>
              <a:buNone/>
              <a:defRPr/>
            </a:pPr>
            <a:endParaRPr lang="en-US" sz="1800" b="1">
              <a:solidFill>
                <a:srgbClr val="065744"/>
              </a:solidFill>
              <a:latin typeface="Lato"/>
              <a:ea typeface="Lato"/>
              <a:cs typeface="Calibri"/>
            </a:endParaRPr>
          </a:p>
          <a:p>
            <a:pPr marL="457200" lvl="1" indent="0">
              <a:lnSpc>
                <a:spcPct val="120000"/>
              </a:lnSpc>
              <a:spcBef>
                <a:spcPts val="0"/>
              </a:spcBef>
              <a:buNone/>
              <a:defRPr/>
            </a:pPr>
            <a:r>
              <a:rPr lang="en-US" sz="1800" b="1">
                <a:solidFill>
                  <a:srgbClr val="065744"/>
                </a:solidFill>
                <a:latin typeface="Lato"/>
                <a:ea typeface="Lato"/>
                <a:cs typeface="Lato"/>
              </a:rPr>
              <a:t>The RMA SE Ambassador Project is a strategic initiative designed to strengthen RMA's outreach, engagement, and impact within the agricultural community through leveraging the expertise and passion of a selected individual to enhance RMA's presence and mission.</a:t>
            </a:r>
            <a:r>
              <a:rPr lang="en-US" sz="1800">
                <a:solidFill>
                  <a:srgbClr val="065744"/>
                </a:solidFill>
                <a:latin typeface="Lato"/>
                <a:ea typeface="Lato"/>
                <a:cs typeface="Lato"/>
              </a:rPr>
              <a:t> </a:t>
            </a:r>
            <a:endParaRPr lang="en-US" sz="1800" b="1">
              <a:solidFill>
                <a:srgbClr val="065744"/>
              </a:solidFill>
              <a:latin typeface="Lato"/>
              <a:ea typeface="Lato"/>
              <a:cs typeface="Calibri"/>
            </a:endParaRPr>
          </a:p>
          <a:p>
            <a:pPr marL="457200" lvl="1" indent="0">
              <a:lnSpc>
                <a:spcPct val="120000"/>
              </a:lnSpc>
              <a:spcBef>
                <a:spcPts val="0"/>
              </a:spcBef>
              <a:buNone/>
              <a:defRPr/>
            </a:pPr>
            <a:endParaRPr lang="en-US" sz="1800">
              <a:solidFill>
                <a:srgbClr val="065744"/>
              </a:solidFill>
              <a:latin typeface="Lato"/>
              <a:ea typeface="Lato"/>
              <a:cs typeface="Lato"/>
            </a:endParaRPr>
          </a:p>
          <a:p>
            <a:pPr marL="457200" lvl="1" indent="0">
              <a:lnSpc>
                <a:spcPct val="120000"/>
              </a:lnSpc>
              <a:buNone/>
              <a:defRPr/>
            </a:pPr>
            <a:r>
              <a:rPr lang="en-US" sz="1700">
                <a:solidFill>
                  <a:srgbClr val="065744"/>
                </a:solidFill>
                <a:latin typeface="Lato"/>
                <a:ea typeface="Lato"/>
                <a:cs typeface="Lato"/>
              </a:rPr>
              <a:t>The primary objectives of the RMA SE Ambassador Project are: </a:t>
            </a:r>
            <a:endParaRPr lang="en-US" sz="1700" b="1">
              <a:solidFill>
                <a:srgbClr val="065744"/>
              </a:solidFill>
              <a:latin typeface="Lato"/>
              <a:ea typeface="Lato"/>
              <a:cs typeface="Calibri"/>
            </a:endParaRPr>
          </a:p>
          <a:p>
            <a:pPr lvl="2">
              <a:lnSpc>
                <a:spcPct val="120000"/>
              </a:lnSpc>
              <a:buFont typeface="Wingdings" panose="05000000000000000000" pitchFamily="2" charset="2"/>
              <a:buChar char="§"/>
              <a:defRPr/>
            </a:pPr>
            <a:r>
              <a:rPr lang="en-US" sz="1700">
                <a:solidFill>
                  <a:srgbClr val="065744"/>
                </a:solidFill>
                <a:latin typeface="Lato"/>
                <a:ea typeface="Lato"/>
                <a:cs typeface="Lato"/>
              </a:rPr>
              <a:t>Promote RMA programs, financial, and risk management tools to underserved farm communities.</a:t>
            </a:r>
          </a:p>
          <a:p>
            <a:pPr lvl="2">
              <a:lnSpc>
                <a:spcPct val="120000"/>
              </a:lnSpc>
              <a:buFont typeface="Wingdings" panose="05000000000000000000" pitchFamily="2" charset="2"/>
              <a:buChar char="§"/>
              <a:defRPr/>
            </a:pPr>
            <a:r>
              <a:rPr lang="en-US" sz="1700">
                <a:solidFill>
                  <a:srgbClr val="065744"/>
                </a:solidFill>
                <a:latin typeface="Lato"/>
                <a:ea typeface="Lato"/>
                <a:cs typeface="Lato"/>
              </a:rPr>
              <a:t>Foster stronger relationships between RMA and its stakeholders.</a:t>
            </a:r>
            <a:endParaRPr lang="en-US" sz="1700">
              <a:ea typeface="Lato"/>
              <a:cs typeface="Lato"/>
            </a:endParaRPr>
          </a:p>
          <a:p>
            <a:pPr lvl="2">
              <a:lnSpc>
                <a:spcPct val="120000"/>
              </a:lnSpc>
              <a:buFont typeface="Wingdings" panose="05000000000000000000" pitchFamily="2" charset="2"/>
              <a:buChar char="§"/>
              <a:defRPr/>
            </a:pPr>
            <a:r>
              <a:rPr lang="en-US" sz="1700">
                <a:solidFill>
                  <a:srgbClr val="065744"/>
                </a:solidFill>
                <a:latin typeface="Lato"/>
                <a:ea typeface="Lato"/>
                <a:cs typeface="Lato"/>
              </a:rPr>
              <a:t>Drive participation and awareness of RMA programs for Small to Mid-Size Farms, Urban Ag, and Specialty Crop producers.</a:t>
            </a:r>
          </a:p>
          <a:p>
            <a:pPr lvl="2">
              <a:lnSpc>
                <a:spcPct val="120000"/>
              </a:lnSpc>
              <a:buFont typeface="Wingdings" panose="05000000000000000000" pitchFamily="2" charset="2"/>
              <a:buChar char="§"/>
            </a:pPr>
            <a:r>
              <a:rPr lang="en-US" sz="1600">
                <a:solidFill>
                  <a:srgbClr val="065744"/>
                </a:solidFill>
                <a:latin typeface="Lato"/>
                <a:ea typeface="Lato"/>
                <a:cs typeface="Lato"/>
              </a:rPr>
              <a:t>Assist RMA in gathering data related to program effectiveness, stakeholders needs, and regional challenges. </a:t>
            </a:r>
            <a:endParaRPr lang="en-US" sz="1600">
              <a:solidFill>
                <a:srgbClr val="065744"/>
              </a:solidFill>
              <a:latin typeface="Lato"/>
              <a:ea typeface="Lato" panose="020F0502020204030203" pitchFamily="34" charset="77"/>
              <a:cs typeface="Lato"/>
            </a:endParaRPr>
          </a:p>
          <a:p>
            <a:pPr lvl="1">
              <a:lnSpc>
                <a:spcPct val="120000"/>
              </a:lnSpc>
              <a:buFont typeface="Wingdings" panose="05000000000000000000" pitchFamily="2" charset="2"/>
              <a:buChar char="§"/>
            </a:pPr>
            <a:endParaRPr lang="en-US" sz="7500">
              <a:solidFill>
                <a:srgbClr val="065744"/>
              </a:solidFill>
              <a:latin typeface="Calibri" panose="020F0502020204030204"/>
              <a:ea typeface="Lato" panose="020F0502020204030203" pitchFamily="34" charset="77"/>
              <a:cs typeface="Calibri"/>
            </a:endParaRPr>
          </a:p>
          <a:p>
            <a:pPr lvl="1">
              <a:lnSpc>
                <a:spcPct val="120000"/>
              </a:lnSpc>
              <a:buFont typeface="Wingdings" panose="05000000000000000000" pitchFamily="2" charset="2"/>
              <a:buChar char="§"/>
            </a:pPr>
            <a:endParaRPr lang="en-US" sz="7500">
              <a:solidFill>
                <a:srgbClr val="000000"/>
              </a:solidFill>
              <a:latin typeface="Calibri" panose="020F0502020204030204"/>
              <a:ea typeface="Lato" panose="020F0502020204030203" pitchFamily="34" charset="77"/>
              <a:cs typeface="Calibri"/>
            </a:endParaRPr>
          </a:p>
          <a:p>
            <a:endParaRPr lang="en-US">
              <a:ea typeface="Lato" panose="020F0502020204030203" pitchFamily="34" charset="77"/>
              <a:cs typeface="Lato" panose="020F0502020204030203" pitchFamily="34" charset="77"/>
            </a:endParaRPr>
          </a:p>
        </p:txBody>
      </p:sp>
      <p:sp>
        <p:nvSpPr>
          <p:cNvPr id="4" name="Title 1">
            <a:extLst>
              <a:ext uri="{FF2B5EF4-FFF2-40B4-BE49-F238E27FC236}">
                <a16:creationId xmlns:a16="http://schemas.microsoft.com/office/drawing/2014/main" id="{232DD231-B188-2412-34B8-B0A365BA9ECF}"/>
              </a:ext>
            </a:extLst>
          </p:cNvPr>
          <p:cNvSpPr txBox="1">
            <a:spLocks/>
          </p:cNvSpPr>
          <p:nvPr/>
        </p:nvSpPr>
        <p:spPr>
          <a:xfrm>
            <a:off x="4604240" y="34689"/>
            <a:ext cx="6017787" cy="698317"/>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000" kern="1200">
                <a:solidFill>
                  <a:srgbClr val="0178CD"/>
                </a:solidFill>
                <a:latin typeface="Lato" panose="020F0502020204030203" pitchFamily="34" charset="77"/>
                <a:ea typeface="+mj-ea"/>
                <a:cs typeface="+mj-cs"/>
              </a:defRPr>
            </a:lvl1pPr>
          </a:lstStyle>
          <a:p>
            <a:pPr algn="r"/>
            <a:r>
              <a:rPr lang="en-US" sz="4000">
                <a:solidFill>
                  <a:prstClr val="white"/>
                </a:solidFill>
                <a:latin typeface="Calibri"/>
                <a:ea typeface="Lato"/>
                <a:cs typeface="Calibri"/>
              </a:rPr>
              <a:t>RMA SE Ambassador</a:t>
            </a:r>
            <a:endParaRPr lang="en-US" sz="4000">
              <a:solidFill>
                <a:prstClr val="white"/>
              </a:solidFill>
              <a:ea typeface="Lato"/>
              <a:cs typeface="Lato"/>
            </a:endParaRPr>
          </a:p>
        </p:txBody>
      </p:sp>
      <p:sp>
        <p:nvSpPr>
          <p:cNvPr id="2" name="Slide Number Placeholder 1">
            <a:extLst>
              <a:ext uri="{FF2B5EF4-FFF2-40B4-BE49-F238E27FC236}">
                <a16:creationId xmlns:a16="http://schemas.microsoft.com/office/drawing/2014/main" id="{41F53955-1619-B4FB-1736-C23C33C6A8EA}"/>
              </a:ext>
            </a:extLst>
          </p:cNvPr>
          <p:cNvSpPr>
            <a:spLocks noGrp="1"/>
          </p:cNvSpPr>
          <p:nvPr>
            <p:ph type="sldNum" sz="quarter" idx="12"/>
          </p:nvPr>
        </p:nvSpPr>
        <p:spPr>
          <a:xfrm>
            <a:off x="9015663" y="6356352"/>
            <a:ext cx="1023687" cy="365125"/>
          </a:xfrm>
        </p:spPr>
        <p:txBody>
          <a:bodyPr/>
          <a:lstStyle/>
          <a:p>
            <a:fld id="{74AD7C1D-1BAF-4A43-8B86-2FB8EFB06079}" type="slidenum">
              <a:rPr lang="en-US">
                <a:solidFill>
                  <a:prstClr val="black"/>
                </a:solidFill>
                <a:latin typeface="Calibri" panose="020F0502020204030204"/>
              </a:rPr>
              <a:pPr/>
              <a:t>12</a:t>
            </a:fld>
            <a:endParaRPr lang="en-US">
              <a:solidFill>
                <a:prstClr val="black"/>
              </a:solidFill>
              <a:latin typeface="Calibri" panose="020F0502020204030204"/>
            </a:endParaRPr>
          </a:p>
        </p:txBody>
      </p:sp>
    </p:spTree>
    <p:extLst>
      <p:ext uri="{BB962C8B-B14F-4D97-AF65-F5344CB8AC3E}">
        <p14:creationId xmlns:p14="http://schemas.microsoft.com/office/powerpoint/2010/main" val="365632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27333F-ECA1-4262-A61E-DC5E6166509E}"/>
              </a:ext>
            </a:extLst>
          </p:cNvPr>
          <p:cNvSpPr>
            <a:spLocks noGrp="1"/>
          </p:cNvSpPr>
          <p:nvPr>
            <p:ph idx="1"/>
          </p:nvPr>
        </p:nvSpPr>
        <p:spPr>
          <a:xfrm>
            <a:off x="1671388" y="1017829"/>
            <a:ext cx="8274717" cy="5503287"/>
          </a:xfrm>
        </p:spPr>
        <p:txBody>
          <a:bodyPr vert="horz" lIns="68580" tIns="34290" rIns="68580" bIns="34290" rtlCol="0" anchor="t">
            <a:normAutofit/>
          </a:bodyPr>
          <a:lstStyle/>
          <a:p>
            <a:pPr marL="0" lvl="2" indent="0">
              <a:lnSpc>
                <a:spcPct val="120000"/>
              </a:lnSpc>
              <a:spcBef>
                <a:spcPts val="750"/>
              </a:spcBef>
              <a:buNone/>
            </a:pPr>
            <a:endParaRPr lang="en-US" sz="8800" b="1">
              <a:solidFill>
                <a:srgbClr val="065744"/>
              </a:solidFill>
              <a:latin typeface="+mn-lt"/>
              <a:ea typeface="Lato"/>
              <a:cs typeface="Calibri"/>
            </a:endParaRPr>
          </a:p>
          <a:p>
            <a:pPr lvl="1">
              <a:lnSpc>
                <a:spcPct val="120000"/>
              </a:lnSpc>
              <a:buFont typeface="Wingdings" panose="05000000000000000000" pitchFamily="2" charset="2"/>
              <a:buChar char="§"/>
              <a:defRPr/>
            </a:pPr>
            <a:endParaRPr lang="en-US" sz="7500">
              <a:solidFill>
                <a:srgbClr val="065744"/>
              </a:solidFill>
              <a:latin typeface="+mn-lt"/>
            </a:endParaRPr>
          </a:p>
          <a:p>
            <a:endParaRPr lang="en-US"/>
          </a:p>
        </p:txBody>
      </p:sp>
      <p:sp>
        <p:nvSpPr>
          <p:cNvPr id="4" name="Title 1">
            <a:extLst>
              <a:ext uri="{FF2B5EF4-FFF2-40B4-BE49-F238E27FC236}">
                <a16:creationId xmlns:a16="http://schemas.microsoft.com/office/drawing/2014/main" id="{232DD231-B188-2412-34B8-B0A365BA9ECF}"/>
              </a:ext>
            </a:extLst>
          </p:cNvPr>
          <p:cNvSpPr txBox="1">
            <a:spLocks/>
          </p:cNvSpPr>
          <p:nvPr/>
        </p:nvSpPr>
        <p:spPr>
          <a:xfrm>
            <a:off x="4419601" y="69858"/>
            <a:ext cx="6017787" cy="698317"/>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000" kern="1200">
                <a:solidFill>
                  <a:srgbClr val="0178CD"/>
                </a:solidFill>
                <a:latin typeface="Lato" panose="020F0502020204030203" pitchFamily="34" charset="77"/>
                <a:ea typeface="+mj-ea"/>
                <a:cs typeface="+mj-cs"/>
              </a:defRPr>
            </a:lvl1pPr>
          </a:lstStyle>
          <a:p>
            <a:pPr algn="r"/>
            <a:r>
              <a:rPr lang="en-US" sz="4000">
                <a:solidFill>
                  <a:prstClr val="white"/>
                </a:solidFill>
                <a:latin typeface="Calibri"/>
                <a:ea typeface="Lato"/>
                <a:cs typeface="Calibri"/>
              </a:rPr>
              <a:t>RMA SE Ambassador</a:t>
            </a:r>
            <a:endParaRPr lang="en-US" sz="4000">
              <a:solidFill>
                <a:prstClr val="white"/>
              </a:solidFill>
              <a:ea typeface="Lato"/>
              <a:cs typeface="Lato"/>
            </a:endParaRPr>
          </a:p>
        </p:txBody>
      </p:sp>
      <p:sp>
        <p:nvSpPr>
          <p:cNvPr id="2" name="Slide Number Placeholder 1">
            <a:extLst>
              <a:ext uri="{FF2B5EF4-FFF2-40B4-BE49-F238E27FC236}">
                <a16:creationId xmlns:a16="http://schemas.microsoft.com/office/drawing/2014/main" id="{41F53955-1619-B4FB-1736-C23C33C6A8EA}"/>
              </a:ext>
            </a:extLst>
          </p:cNvPr>
          <p:cNvSpPr>
            <a:spLocks noGrp="1"/>
          </p:cNvSpPr>
          <p:nvPr>
            <p:ph type="sldNum" sz="quarter" idx="12"/>
          </p:nvPr>
        </p:nvSpPr>
        <p:spPr>
          <a:xfrm>
            <a:off x="9015663" y="6356352"/>
            <a:ext cx="1023687" cy="365125"/>
          </a:xfrm>
        </p:spPr>
        <p:txBody>
          <a:bodyPr/>
          <a:lstStyle/>
          <a:p>
            <a:fld id="{74AD7C1D-1BAF-4A43-8B86-2FB8EFB06079}" type="slidenum">
              <a:rPr lang="en-US">
                <a:solidFill>
                  <a:prstClr val="black"/>
                </a:solidFill>
                <a:latin typeface="Calibri" panose="020F0502020204030204"/>
              </a:rPr>
              <a:pPr/>
              <a:t>13</a:t>
            </a:fld>
            <a:endParaRPr lang="en-US">
              <a:solidFill>
                <a:prstClr val="black"/>
              </a:solidFill>
              <a:latin typeface="Calibri" panose="020F0502020204030204"/>
            </a:endParaRPr>
          </a:p>
        </p:txBody>
      </p:sp>
      <p:pic>
        <p:nvPicPr>
          <p:cNvPr id="5" name="Picture 4">
            <a:extLst>
              <a:ext uri="{FF2B5EF4-FFF2-40B4-BE49-F238E27FC236}">
                <a16:creationId xmlns:a16="http://schemas.microsoft.com/office/drawing/2014/main" id="{B15F9638-DFC8-06C4-C238-DB77B4E25D78}"/>
              </a:ext>
            </a:extLst>
          </p:cNvPr>
          <p:cNvPicPr>
            <a:picLocks noChangeAspect="1"/>
          </p:cNvPicPr>
          <p:nvPr/>
        </p:nvPicPr>
        <p:blipFill>
          <a:blip r:embed="rId2"/>
          <a:stretch>
            <a:fillRect/>
          </a:stretch>
        </p:blipFill>
        <p:spPr>
          <a:xfrm>
            <a:off x="8855955" y="1259837"/>
            <a:ext cx="1521069" cy="1132285"/>
          </a:xfrm>
          <a:prstGeom prst="rect">
            <a:avLst/>
          </a:prstGeom>
        </p:spPr>
      </p:pic>
      <p:sp>
        <p:nvSpPr>
          <p:cNvPr id="7" name="TextBox 6">
            <a:extLst>
              <a:ext uri="{FF2B5EF4-FFF2-40B4-BE49-F238E27FC236}">
                <a16:creationId xmlns:a16="http://schemas.microsoft.com/office/drawing/2014/main" id="{C8FBC9D5-0F60-4E38-AAEF-6B488A2F4431}"/>
              </a:ext>
            </a:extLst>
          </p:cNvPr>
          <p:cNvSpPr txBox="1"/>
          <p:nvPr/>
        </p:nvSpPr>
        <p:spPr>
          <a:xfrm>
            <a:off x="1524001" y="870012"/>
            <a:ext cx="9143999" cy="64725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065744"/>
                </a:solidFill>
                <a:latin typeface="Lato"/>
                <a:ea typeface="Arial"/>
                <a:cs typeface="Arial"/>
              </a:rPr>
              <a:t>Ambassador Outreach and Education - National Events and 1890 Land Grants: </a:t>
            </a:r>
            <a:r>
              <a:rPr lang="en-US" dirty="0">
                <a:solidFill>
                  <a:prstClr val="black"/>
                </a:solidFill>
                <a:latin typeface="Lato"/>
                <a:ea typeface="Arial"/>
                <a:cs typeface="Arial"/>
              </a:rPr>
              <a:t>​</a:t>
            </a:r>
          </a:p>
          <a:p>
            <a:endParaRPr lang="en-US" dirty="0">
              <a:solidFill>
                <a:prstClr val="black"/>
              </a:solidFill>
              <a:latin typeface="Lato"/>
              <a:ea typeface="Arial"/>
              <a:cs typeface="Arial"/>
            </a:endParaRPr>
          </a:p>
          <a:p>
            <a:pPr marL="228600" lvl="2" indent="-228600">
              <a:buFont typeface="Wingdings,Sans-Serif"/>
              <a:buChar char="§"/>
            </a:pPr>
            <a:r>
              <a:rPr lang="en-US" dirty="0">
                <a:solidFill>
                  <a:srgbClr val="065744"/>
                </a:solidFill>
                <a:latin typeface="Lato"/>
                <a:ea typeface="Arial"/>
                <a:cs typeface="Arial"/>
              </a:rPr>
              <a:t>National Black Growers Council Annual Meeting</a:t>
            </a:r>
            <a:endParaRPr lang="en-US" dirty="0">
              <a:solidFill>
                <a:prstClr val="black"/>
              </a:solidFill>
              <a:latin typeface="Lato"/>
              <a:ea typeface="Arial"/>
              <a:cs typeface="Arial"/>
            </a:endParaRPr>
          </a:p>
          <a:p>
            <a:pPr marL="0" lvl="2"/>
            <a:endParaRPr lang="en-US" dirty="0">
              <a:solidFill>
                <a:srgbClr val="065744"/>
              </a:solidFill>
              <a:latin typeface="Lato"/>
              <a:ea typeface="Arial"/>
              <a:cs typeface="Arial"/>
            </a:endParaRPr>
          </a:p>
          <a:p>
            <a:pPr marL="228600" lvl="2" indent="-228600">
              <a:buFont typeface="Wingdings,Sans-Serif"/>
              <a:buChar char="§"/>
            </a:pPr>
            <a:r>
              <a:rPr lang="en-US" dirty="0">
                <a:solidFill>
                  <a:srgbClr val="065744"/>
                </a:solidFill>
                <a:latin typeface="Lato"/>
                <a:ea typeface="Arial"/>
                <a:cs typeface="Arial"/>
              </a:rPr>
              <a:t>USDA's 100th Annual Agricultural Outlook Forum</a:t>
            </a:r>
          </a:p>
          <a:p>
            <a:pPr marL="228600" lvl="2" indent="-228600">
              <a:buFont typeface="Wingdings,Sans-Serif"/>
              <a:buChar char="§"/>
            </a:pPr>
            <a:endParaRPr lang="en-US" dirty="0">
              <a:solidFill>
                <a:srgbClr val="065744"/>
              </a:solidFill>
              <a:latin typeface="Lato"/>
              <a:ea typeface="Arial"/>
              <a:cs typeface="Arial"/>
            </a:endParaRPr>
          </a:p>
          <a:p>
            <a:pPr marL="228600" lvl="2" indent="-228600">
              <a:buFont typeface="Wingdings,Sans-Serif"/>
              <a:buChar char="§"/>
            </a:pPr>
            <a:r>
              <a:rPr lang="en-US" dirty="0">
                <a:solidFill>
                  <a:srgbClr val="065744"/>
                </a:solidFill>
                <a:latin typeface="Lato"/>
                <a:ea typeface="Arial"/>
                <a:cs typeface="Arial"/>
              </a:rPr>
              <a:t>Prairie View A&amp;M College of Ag - Women In Agriculture Conference</a:t>
            </a:r>
          </a:p>
          <a:p>
            <a:pPr marL="228600" lvl="2" indent="-228600">
              <a:buFont typeface="Wingdings,Sans-Serif"/>
              <a:buChar char="§"/>
            </a:pPr>
            <a:endParaRPr lang="en-US" dirty="0">
              <a:solidFill>
                <a:srgbClr val="065744"/>
              </a:solidFill>
              <a:latin typeface="Lato"/>
              <a:ea typeface="Arial"/>
              <a:cs typeface="Arial"/>
            </a:endParaRPr>
          </a:p>
          <a:p>
            <a:pPr marL="228600" lvl="2" indent="-228600">
              <a:buFont typeface="Wingdings,Sans-Serif"/>
              <a:buChar char="§"/>
            </a:pPr>
            <a:r>
              <a:rPr lang="en-US" dirty="0">
                <a:solidFill>
                  <a:srgbClr val="065744"/>
                </a:solidFill>
                <a:latin typeface="Lato"/>
                <a:ea typeface="Arial"/>
                <a:cs typeface="Arial"/>
              </a:rPr>
              <a:t>MANRRS 38th Annual Training Conference – Pre-Conference Summit</a:t>
            </a:r>
          </a:p>
          <a:p>
            <a:pPr marL="228600" lvl="2" indent="-228600">
              <a:buFont typeface="Wingdings,Sans-Serif"/>
              <a:buChar char="§"/>
            </a:pPr>
            <a:endParaRPr lang="en-US" dirty="0">
              <a:solidFill>
                <a:srgbClr val="065744"/>
              </a:solidFill>
              <a:latin typeface="Lato"/>
              <a:ea typeface="Arial"/>
              <a:cs typeface="Arial"/>
            </a:endParaRPr>
          </a:p>
          <a:p>
            <a:pPr marL="228600" lvl="2" indent="-228600">
              <a:buFont typeface="Wingdings,Sans-Serif"/>
              <a:buChar char="§"/>
            </a:pPr>
            <a:r>
              <a:rPr lang="en-US" dirty="0">
                <a:solidFill>
                  <a:srgbClr val="065744"/>
                </a:solidFill>
                <a:latin typeface="Lato"/>
                <a:ea typeface="Arial"/>
                <a:cs typeface="Arial"/>
              </a:rPr>
              <a:t>1006 Technical Assistance Cooperator Network Meeting</a:t>
            </a:r>
          </a:p>
          <a:p>
            <a:pPr marL="228600" lvl="2" indent="-228600">
              <a:buFont typeface="Wingdings,Sans-Serif"/>
              <a:buChar char="§"/>
            </a:pPr>
            <a:endParaRPr lang="en-US" dirty="0">
              <a:solidFill>
                <a:srgbClr val="065744"/>
              </a:solidFill>
              <a:latin typeface="Lato"/>
              <a:ea typeface="Arial"/>
              <a:cs typeface="Arial"/>
            </a:endParaRPr>
          </a:p>
          <a:p>
            <a:pPr marL="228600" lvl="2" indent="-228600">
              <a:buFont typeface="Wingdings,Sans-Serif"/>
              <a:buChar char="§"/>
            </a:pPr>
            <a:r>
              <a:rPr lang="en-US" dirty="0">
                <a:solidFill>
                  <a:srgbClr val="065744"/>
                </a:solidFill>
                <a:latin typeface="Lato"/>
                <a:ea typeface="Arial"/>
                <a:cs typeface="Arial"/>
              </a:rPr>
              <a:t>1890 Small Farmer Conferences and Field Days (Tentative)             </a:t>
            </a:r>
          </a:p>
          <a:p>
            <a:pPr marL="685800" lvl="3" indent="-228600">
              <a:buFont typeface="Wingdings,Sans-Serif"/>
              <a:buChar char="§"/>
            </a:pPr>
            <a:r>
              <a:rPr lang="en-US" dirty="0">
                <a:solidFill>
                  <a:srgbClr val="065744"/>
                </a:solidFill>
                <a:latin typeface="Lato"/>
                <a:ea typeface="Lato"/>
                <a:cs typeface="Lato"/>
              </a:rPr>
              <a:t>Florida A&amp;M University, Tallahassee, FL</a:t>
            </a:r>
            <a:endParaRPr lang="en-US" dirty="0">
              <a:solidFill>
                <a:srgbClr val="065744"/>
              </a:solidFill>
              <a:latin typeface="Lato"/>
              <a:ea typeface="Arial"/>
              <a:cs typeface="Arial"/>
            </a:endParaRPr>
          </a:p>
          <a:p>
            <a:pPr marL="685800" lvl="3" indent="-228600">
              <a:buFont typeface="Wingdings,Sans-Serif"/>
              <a:buChar char="§"/>
            </a:pPr>
            <a:r>
              <a:rPr lang="en-US" dirty="0">
                <a:solidFill>
                  <a:srgbClr val="065744"/>
                </a:solidFill>
                <a:latin typeface="Lato"/>
                <a:ea typeface="Arial"/>
                <a:cs typeface="Arial"/>
              </a:rPr>
              <a:t>North Carolina A&amp;T University, Greensboro, NC                                </a:t>
            </a:r>
          </a:p>
          <a:p>
            <a:pPr marL="685800" lvl="3" indent="-228600">
              <a:buFont typeface="Wingdings,Sans-Serif"/>
              <a:buChar char="§"/>
            </a:pPr>
            <a:r>
              <a:rPr lang="en-US" dirty="0">
                <a:solidFill>
                  <a:srgbClr val="065744"/>
                </a:solidFill>
                <a:latin typeface="Lato"/>
                <a:ea typeface="Lato"/>
                <a:cs typeface="Lato"/>
              </a:rPr>
              <a:t>Southern University, Baton Rouge, LA</a:t>
            </a:r>
            <a:endParaRPr lang="en-US" dirty="0">
              <a:solidFill>
                <a:srgbClr val="065744"/>
              </a:solidFill>
              <a:latin typeface="Lato"/>
              <a:ea typeface="Arial"/>
              <a:cs typeface="Arial"/>
            </a:endParaRPr>
          </a:p>
          <a:p>
            <a:pPr marL="685800" lvl="3" indent="-228600">
              <a:buFont typeface="Wingdings,Sans-Serif"/>
              <a:buChar char="§"/>
            </a:pPr>
            <a:r>
              <a:rPr lang="en-US" dirty="0">
                <a:solidFill>
                  <a:srgbClr val="065744"/>
                </a:solidFill>
                <a:latin typeface="Lato"/>
                <a:ea typeface="Arial"/>
                <a:cs typeface="Arial"/>
              </a:rPr>
              <a:t>South Carolina State University, Orangeburg, SC</a:t>
            </a:r>
          </a:p>
          <a:p>
            <a:pPr marL="685800" lvl="3" indent="-228600">
              <a:buFont typeface="Wingdings,Sans-Serif"/>
              <a:buChar char="§"/>
            </a:pPr>
            <a:r>
              <a:rPr lang="en-US" dirty="0">
                <a:solidFill>
                  <a:srgbClr val="065744"/>
                </a:solidFill>
                <a:latin typeface="Lato"/>
                <a:ea typeface="Arial"/>
                <a:cs typeface="Arial"/>
              </a:rPr>
              <a:t>Virginia State University, Petersburg, VA</a:t>
            </a:r>
          </a:p>
          <a:p>
            <a:pPr marL="457200" lvl="3"/>
            <a:endParaRPr lang="en-US" dirty="0">
              <a:solidFill>
                <a:srgbClr val="065744"/>
              </a:solidFill>
              <a:latin typeface="Lato"/>
              <a:ea typeface="Arial"/>
              <a:cs typeface="Arial"/>
            </a:endParaRPr>
          </a:p>
          <a:p>
            <a:pPr marL="228600" lvl="2" indent="-228600">
              <a:buFont typeface="Wingdings,Sans-Serif"/>
              <a:buChar char="§"/>
            </a:pPr>
            <a:r>
              <a:rPr lang="en-US" dirty="0">
                <a:solidFill>
                  <a:srgbClr val="065744"/>
                </a:solidFill>
                <a:latin typeface="Lato"/>
                <a:ea typeface="Arial"/>
                <a:cs typeface="Arial"/>
              </a:rPr>
              <a:t>Federation of Southern Cooperatives Annual Meeting</a:t>
            </a:r>
          </a:p>
          <a:p>
            <a:pPr marL="228600" lvl="2" indent="-228600">
              <a:buFont typeface="Wingdings,Sans-Serif"/>
              <a:buChar char="§"/>
            </a:pPr>
            <a:endParaRPr lang="en-US" dirty="0">
              <a:solidFill>
                <a:srgbClr val="065744"/>
              </a:solidFill>
              <a:highlight>
                <a:srgbClr val="EDEBE9"/>
              </a:highlight>
              <a:latin typeface="Lato"/>
              <a:ea typeface="Arial"/>
              <a:cs typeface="Arial"/>
            </a:endParaRPr>
          </a:p>
          <a:p>
            <a:pPr marL="0" lvl="2"/>
            <a:endParaRPr lang="en-US" dirty="0">
              <a:solidFill>
                <a:srgbClr val="065744"/>
              </a:solidFill>
              <a:highlight>
                <a:srgbClr val="EDEBE9"/>
              </a:highlight>
              <a:latin typeface="Lato"/>
              <a:ea typeface="Arial"/>
              <a:cs typeface="Arial"/>
            </a:endParaRPr>
          </a:p>
          <a:p>
            <a:pPr marL="0" lvl="2"/>
            <a:endParaRPr lang="en-US" dirty="0">
              <a:solidFill>
                <a:srgbClr val="065744"/>
              </a:solidFill>
              <a:highlight>
                <a:srgbClr val="EDEBE9"/>
              </a:highlight>
              <a:latin typeface="Lato"/>
              <a:ea typeface="Arial"/>
              <a:cs typeface="Arial"/>
            </a:endParaRPr>
          </a:p>
        </p:txBody>
      </p:sp>
      <p:pic>
        <p:nvPicPr>
          <p:cNvPr id="1030" name="Picture 6" descr="Image">
            <a:extLst>
              <a:ext uri="{FF2B5EF4-FFF2-40B4-BE49-F238E27FC236}">
                <a16:creationId xmlns:a16="http://schemas.microsoft.com/office/drawing/2014/main" id="{E80524A4-A966-15DD-AA29-DC97659160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38369" y="3429001"/>
            <a:ext cx="2782244" cy="2293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9971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27333F-ECA1-4262-A61E-DC5E6166509E}"/>
              </a:ext>
            </a:extLst>
          </p:cNvPr>
          <p:cNvSpPr>
            <a:spLocks noGrp="1"/>
          </p:cNvSpPr>
          <p:nvPr>
            <p:ph idx="1"/>
          </p:nvPr>
        </p:nvSpPr>
        <p:spPr>
          <a:xfrm>
            <a:off x="1671387" y="1017829"/>
            <a:ext cx="8090234" cy="5503287"/>
          </a:xfrm>
        </p:spPr>
        <p:txBody>
          <a:bodyPr vert="horz" lIns="68580" tIns="34290" rIns="68580" bIns="34290" rtlCol="0" anchor="t">
            <a:normAutofit fontScale="25000" lnSpcReduction="20000"/>
          </a:bodyPr>
          <a:lstStyle/>
          <a:p>
            <a:pPr marL="0" lvl="2" indent="0">
              <a:lnSpc>
                <a:spcPct val="120000"/>
              </a:lnSpc>
              <a:spcBef>
                <a:spcPts val="750"/>
              </a:spcBef>
              <a:buNone/>
            </a:pPr>
            <a:r>
              <a:rPr lang="en-US" sz="8800" b="1" dirty="0">
                <a:solidFill>
                  <a:srgbClr val="065744"/>
                </a:solidFill>
                <a:latin typeface="+mn-lt"/>
                <a:ea typeface="Lato"/>
                <a:cs typeface="Calibri"/>
              </a:rPr>
              <a:t>Custom Ag Solutions, LLC</a:t>
            </a:r>
            <a:endParaRPr lang="en-US" sz="8800" dirty="0"/>
          </a:p>
          <a:p>
            <a:pPr lvl="1">
              <a:lnSpc>
                <a:spcPct val="120000"/>
              </a:lnSpc>
              <a:buFont typeface="Wingdings" panose="05000000000000000000" pitchFamily="2" charset="2"/>
              <a:buChar char="§"/>
              <a:defRPr/>
            </a:pPr>
            <a:r>
              <a:rPr lang="en-US" sz="8000" dirty="0">
                <a:solidFill>
                  <a:srgbClr val="065744"/>
                </a:solidFill>
                <a:latin typeface="+mn-lt"/>
              </a:rPr>
              <a:t>2-year national pilot with $1.9 million in FY 2023 funding</a:t>
            </a:r>
          </a:p>
          <a:p>
            <a:pPr lvl="1">
              <a:lnSpc>
                <a:spcPct val="120000"/>
              </a:lnSpc>
              <a:buFont typeface="Wingdings" panose="05000000000000000000" pitchFamily="2" charset="2"/>
              <a:buChar char="§"/>
              <a:defRPr/>
            </a:pPr>
            <a:r>
              <a:rPr lang="en-US" sz="8000" dirty="0">
                <a:solidFill>
                  <a:srgbClr val="065744"/>
                </a:solidFill>
                <a:latin typeface="+mn-lt"/>
              </a:rPr>
              <a:t>Custom Ag Solutions (CAS) will work with RMA and numerous national-, state-, and local-level educational affiliates (e.g., FFA, 4H, Extension, and others) to improve future and beginning producer (BP) awareness and understanding of risk management concepts and tools. </a:t>
            </a:r>
          </a:p>
          <a:p>
            <a:pPr lvl="1">
              <a:lnSpc>
                <a:spcPct val="120000"/>
              </a:lnSpc>
              <a:buFont typeface="Wingdings" panose="05000000000000000000" pitchFamily="2" charset="2"/>
              <a:buChar char="§"/>
              <a:defRPr/>
            </a:pPr>
            <a:r>
              <a:rPr lang="en-US" sz="8000" dirty="0">
                <a:solidFill>
                  <a:srgbClr val="065744"/>
                </a:solidFill>
                <a:latin typeface="+mn-lt"/>
              </a:rPr>
              <a:t>CAS will collaborate with RMA Subject Matter Experts to further enhance the web-based training platform, Farming is Risky Business (FRB) specifically with RMA products and programs.  The platform provides lesson plans, content, and highly engaging simulation exercises. </a:t>
            </a:r>
          </a:p>
          <a:p>
            <a:pPr lvl="1">
              <a:lnSpc>
                <a:spcPct val="120000"/>
              </a:lnSpc>
              <a:buFont typeface="Wingdings" panose="05000000000000000000" pitchFamily="2" charset="2"/>
              <a:buChar char="§"/>
              <a:defRPr/>
            </a:pPr>
            <a:r>
              <a:rPr lang="en-US" sz="8000" dirty="0">
                <a:solidFill>
                  <a:srgbClr val="065744"/>
                </a:solidFill>
                <a:latin typeface="+mn-lt"/>
              </a:rPr>
              <a:t>RMA will promote and target 100-200k Ag-Ed instructors, 4-H chapter leaders, and other educators to introduce BPs to an array of risk management and crop insurance topics through the training platform with a goal to reach 1M youth and BP.</a:t>
            </a:r>
          </a:p>
          <a:p>
            <a:endParaRPr lang="en-US" dirty="0"/>
          </a:p>
        </p:txBody>
      </p:sp>
      <p:sp>
        <p:nvSpPr>
          <p:cNvPr id="4" name="Title 1">
            <a:extLst>
              <a:ext uri="{FF2B5EF4-FFF2-40B4-BE49-F238E27FC236}">
                <a16:creationId xmlns:a16="http://schemas.microsoft.com/office/drawing/2014/main" id="{232DD231-B188-2412-34B8-B0A365BA9ECF}"/>
              </a:ext>
            </a:extLst>
          </p:cNvPr>
          <p:cNvSpPr txBox="1">
            <a:spLocks/>
          </p:cNvSpPr>
          <p:nvPr/>
        </p:nvSpPr>
        <p:spPr>
          <a:xfrm>
            <a:off x="3368843" y="101943"/>
            <a:ext cx="7212925" cy="698317"/>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000" kern="1200">
                <a:solidFill>
                  <a:srgbClr val="0178CD"/>
                </a:solidFill>
                <a:latin typeface="Lato" panose="020F0502020204030203" pitchFamily="34" charset="77"/>
                <a:ea typeface="+mj-ea"/>
                <a:cs typeface="+mj-cs"/>
              </a:defRPr>
            </a:lvl1pPr>
          </a:lstStyle>
          <a:p>
            <a:pPr algn="r">
              <a:defRPr/>
            </a:pPr>
            <a:r>
              <a:rPr lang="en-US" dirty="0">
                <a:solidFill>
                  <a:prstClr val="white"/>
                </a:solidFill>
                <a:latin typeface="Calibri"/>
                <a:ea typeface="Lato"/>
                <a:cs typeface="Calibri"/>
              </a:rPr>
              <a:t>Planting Confidence with Crop Insurance</a:t>
            </a:r>
            <a:endParaRPr lang="en-US" dirty="0">
              <a:solidFill>
                <a:prstClr val="white"/>
              </a:solidFill>
              <a:ea typeface="Lato"/>
              <a:cs typeface="Lato"/>
            </a:endParaRPr>
          </a:p>
        </p:txBody>
      </p:sp>
      <p:sp>
        <p:nvSpPr>
          <p:cNvPr id="2" name="Slide Number Placeholder 1">
            <a:extLst>
              <a:ext uri="{FF2B5EF4-FFF2-40B4-BE49-F238E27FC236}">
                <a16:creationId xmlns:a16="http://schemas.microsoft.com/office/drawing/2014/main" id="{826C2AE3-A5A4-2A33-8762-C060CC9E35E1}"/>
              </a:ext>
            </a:extLst>
          </p:cNvPr>
          <p:cNvSpPr>
            <a:spLocks noGrp="1"/>
          </p:cNvSpPr>
          <p:nvPr>
            <p:ph type="sldNum" sz="quarter" idx="12"/>
          </p:nvPr>
        </p:nvSpPr>
        <p:spPr>
          <a:xfrm>
            <a:off x="9015663" y="6356352"/>
            <a:ext cx="1023687" cy="365125"/>
          </a:xfrm>
        </p:spPr>
        <p:txBody>
          <a:bodyPr/>
          <a:lstStyle/>
          <a:p>
            <a:pPr>
              <a:defRPr/>
            </a:pPr>
            <a:fld id="{74AD7C1D-1BAF-4A43-8B86-2FB8EFB06079}" type="slidenum">
              <a:rPr lang="en-US">
                <a:solidFill>
                  <a:prstClr val="black"/>
                </a:solidFill>
                <a:latin typeface="Calibri" panose="020F0502020204030204"/>
              </a:rPr>
              <a:pPr>
                <a:defRPr/>
              </a:pPr>
              <a:t>14</a:t>
            </a:fld>
            <a:endParaRPr lang="en-US">
              <a:solidFill>
                <a:prstClr val="black"/>
              </a:solidFill>
              <a:latin typeface="Calibri" panose="020F0502020204030204"/>
            </a:endParaRPr>
          </a:p>
        </p:txBody>
      </p:sp>
    </p:spTree>
    <p:extLst>
      <p:ext uri="{BB962C8B-B14F-4D97-AF65-F5344CB8AC3E}">
        <p14:creationId xmlns:p14="http://schemas.microsoft.com/office/powerpoint/2010/main" val="2395737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27333F-ECA1-4262-A61E-DC5E6166509E}"/>
              </a:ext>
            </a:extLst>
          </p:cNvPr>
          <p:cNvSpPr>
            <a:spLocks noGrp="1"/>
          </p:cNvSpPr>
          <p:nvPr>
            <p:ph idx="1"/>
          </p:nvPr>
        </p:nvSpPr>
        <p:spPr>
          <a:xfrm>
            <a:off x="1601785" y="923759"/>
            <a:ext cx="8248067" cy="5156199"/>
          </a:xfrm>
        </p:spPr>
        <p:txBody>
          <a:bodyPr vert="horz" lIns="68580" tIns="34290" rIns="68580" bIns="34290" rtlCol="0" anchor="t">
            <a:normAutofit fontScale="25000" lnSpcReduction="20000"/>
          </a:bodyPr>
          <a:lstStyle/>
          <a:p>
            <a:pPr>
              <a:lnSpc>
                <a:spcPct val="120000"/>
              </a:lnSpc>
            </a:pPr>
            <a:r>
              <a:rPr lang="en-US" sz="5400" dirty="0">
                <a:latin typeface="+mn-lt"/>
                <a:ea typeface="Lato"/>
                <a:cs typeface="Lato"/>
              </a:rPr>
              <a:t> </a:t>
            </a:r>
            <a:r>
              <a:rPr lang="en-US" sz="8800" dirty="0">
                <a:latin typeface="+mn-lt"/>
                <a:ea typeface="Lato"/>
                <a:cs typeface="Lato"/>
              </a:rPr>
              <a:t>Intertribal Agriculture Council (IAC) </a:t>
            </a:r>
          </a:p>
          <a:p>
            <a:pPr lvl="1">
              <a:lnSpc>
                <a:spcPct val="120000"/>
              </a:lnSpc>
              <a:buFont typeface="Wingdings" panose="05000000000000000000" pitchFamily="2" charset="2"/>
              <a:buChar char="§"/>
            </a:pPr>
            <a:r>
              <a:rPr lang="en-US" sz="8000" dirty="0">
                <a:solidFill>
                  <a:srgbClr val="065744"/>
                </a:solidFill>
                <a:latin typeface="+mn-lt"/>
              </a:rPr>
              <a:t>2-year pilot with $1.9 million in FY 2022 funding </a:t>
            </a:r>
            <a:endParaRPr lang="en-US" sz="8000" dirty="0">
              <a:solidFill>
                <a:srgbClr val="065744"/>
              </a:solidFill>
              <a:latin typeface="+mn-lt"/>
              <a:cs typeface="Calibri"/>
            </a:endParaRPr>
          </a:p>
          <a:p>
            <a:pPr lvl="1">
              <a:lnSpc>
                <a:spcPct val="120000"/>
              </a:lnSpc>
              <a:buFont typeface="Wingdings" panose="05000000000000000000" pitchFamily="2" charset="2"/>
              <a:buChar char="§"/>
            </a:pPr>
            <a:r>
              <a:rPr lang="en-US" sz="8000" dirty="0">
                <a:solidFill>
                  <a:srgbClr val="065744"/>
                </a:solidFill>
                <a:latin typeface="+mn-lt"/>
              </a:rPr>
              <a:t>A collaborative pilot program with Intertribal Agriculture Council (IAC), Annie’s Project, Rural Coalition, and Alcorn State University leverages a diverse set of networks with historically underserved producers and ranchers</a:t>
            </a:r>
            <a:endParaRPr lang="en-US" sz="8000" dirty="0">
              <a:solidFill>
                <a:srgbClr val="000000"/>
              </a:solidFill>
              <a:ea typeface="Lato"/>
              <a:cs typeface="Lato"/>
            </a:endParaRPr>
          </a:p>
          <a:p>
            <a:pPr lvl="1">
              <a:lnSpc>
                <a:spcPct val="120000"/>
              </a:lnSpc>
              <a:buFont typeface="Wingdings" panose="05000000000000000000" pitchFamily="2" charset="2"/>
              <a:buChar char="§"/>
            </a:pPr>
            <a:r>
              <a:rPr lang="en-US" sz="8000" dirty="0">
                <a:solidFill>
                  <a:srgbClr val="065744"/>
                </a:solidFill>
                <a:latin typeface="+mn-lt"/>
              </a:rPr>
              <a:t>The nucleus of this project is to educate and inform traditionally underserved communities about the possibilities of becoming crop insurance agents and adjusters within their communities and then to provide the mechanism, preparation, and provision to gain employment in the crop insurance sector; increasing the underserved representation of insurance agents and loss adjusters providing service to underserved producers</a:t>
            </a:r>
          </a:p>
          <a:p>
            <a:pPr lvl="2">
              <a:lnSpc>
                <a:spcPct val="120000"/>
              </a:lnSpc>
              <a:buFont typeface="Wingdings,Sans-Serif" panose="05000000000000000000" pitchFamily="2" charset="2"/>
              <a:buChar char="§"/>
            </a:pPr>
            <a:r>
              <a:rPr lang="en-US" sz="7200" dirty="0">
                <a:solidFill>
                  <a:srgbClr val="065744"/>
                </a:solidFill>
                <a:latin typeface="Calibri" panose="020F0502020204030204"/>
                <a:cs typeface="Calibri" panose="020F0502020204030204"/>
              </a:rPr>
              <a:t>Project will occur in three phases – Deliver a Training Program, Exam Preparation, and Career Development, including resume preparation, interview skills and host an Approved Insurance Provider Job Fair</a:t>
            </a:r>
          </a:p>
          <a:p>
            <a:pPr marL="342900" lvl="1" indent="0">
              <a:lnSpc>
                <a:spcPct val="120000"/>
              </a:lnSpc>
              <a:buNone/>
            </a:pPr>
            <a:endParaRPr lang="en-US" sz="5400" dirty="0">
              <a:solidFill>
                <a:srgbClr val="000000"/>
              </a:solidFill>
              <a:latin typeface="Calibri" panose="020F0502020204030204"/>
              <a:ea typeface="Lato" panose="020F0502020204030203" pitchFamily="34" charset="77"/>
              <a:cs typeface="Calibri" panose="020F0502020204030204"/>
            </a:endParaRPr>
          </a:p>
          <a:p>
            <a:endParaRPr lang="en-US" dirty="0">
              <a:ea typeface="Lato" panose="020F0502020204030203" pitchFamily="34" charset="77"/>
              <a:cs typeface="Lato" panose="020F0502020204030203" pitchFamily="34" charset="77"/>
            </a:endParaRPr>
          </a:p>
        </p:txBody>
      </p:sp>
      <p:sp>
        <p:nvSpPr>
          <p:cNvPr id="2" name="Title 1">
            <a:extLst>
              <a:ext uri="{FF2B5EF4-FFF2-40B4-BE49-F238E27FC236}">
                <a16:creationId xmlns:a16="http://schemas.microsoft.com/office/drawing/2014/main" id="{46ED82F2-9986-5FC1-7DE9-5A7D6F81D96A}"/>
              </a:ext>
            </a:extLst>
          </p:cNvPr>
          <p:cNvSpPr txBox="1">
            <a:spLocks/>
          </p:cNvSpPr>
          <p:nvPr/>
        </p:nvSpPr>
        <p:spPr>
          <a:xfrm>
            <a:off x="4419601" y="69858"/>
            <a:ext cx="6017787" cy="698317"/>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000" kern="1200">
                <a:solidFill>
                  <a:srgbClr val="0178CD"/>
                </a:solidFill>
                <a:latin typeface="Lato" panose="020F0502020204030203" pitchFamily="34" charset="77"/>
                <a:ea typeface="+mj-ea"/>
                <a:cs typeface="+mj-cs"/>
              </a:defRPr>
            </a:lvl1pPr>
          </a:lstStyle>
          <a:p>
            <a:pPr algn="r">
              <a:defRPr/>
            </a:pPr>
            <a:r>
              <a:rPr lang="en-US" sz="4000">
                <a:solidFill>
                  <a:prstClr val="white"/>
                </a:solidFill>
                <a:latin typeface="Calibri"/>
                <a:ea typeface="Lato"/>
                <a:cs typeface="Calibri"/>
              </a:rPr>
              <a:t>Building Resiliency</a:t>
            </a:r>
            <a:endParaRPr lang="en-US" sz="4000">
              <a:solidFill>
                <a:prstClr val="white"/>
              </a:solidFill>
              <a:ea typeface="Lato"/>
              <a:cs typeface="Lato"/>
            </a:endParaRPr>
          </a:p>
        </p:txBody>
      </p:sp>
      <p:sp>
        <p:nvSpPr>
          <p:cNvPr id="5" name="Slide Number Placeholder 1">
            <a:extLst>
              <a:ext uri="{FF2B5EF4-FFF2-40B4-BE49-F238E27FC236}">
                <a16:creationId xmlns:a16="http://schemas.microsoft.com/office/drawing/2014/main" id="{7E7B55BF-B0A8-69D2-2DEF-E7A5D9E716C6}"/>
              </a:ext>
            </a:extLst>
          </p:cNvPr>
          <p:cNvSpPr>
            <a:spLocks noGrp="1"/>
          </p:cNvSpPr>
          <p:nvPr>
            <p:ph type="sldNum" sz="quarter" idx="12"/>
          </p:nvPr>
        </p:nvSpPr>
        <p:spPr>
          <a:xfrm>
            <a:off x="9015663" y="6356352"/>
            <a:ext cx="1023687" cy="365125"/>
          </a:xfrm>
        </p:spPr>
        <p:txBody>
          <a:bodyPr/>
          <a:lstStyle/>
          <a:p>
            <a:pPr>
              <a:defRPr/>
            </a:pPr>
            <a:fld id="{74AD7C1D-1BAF-4A43-8B86-2FB8EFB06079}" type="slidenum">
              <a:rPr lang="en-US">
                <a:solidFill>
                  <a:prstClr val="black"/>
                </a:solidFill>
                <a:latin typeface="Calibri" panose="020F0502020204030204"/>
              </a:rPr>
              <a:pPr>
                <a:defRPr/>
              </a:pPr>
              <a:t>15</a:t>
            </a:fld>
            <a:endParaRPr lang="en-US">
              <a:solidFill>
                <a:prstClr val="black"/>
              </a:solidFill>
              <a:latin typeface="Calibri" panose="020F0502020204030204"/>
            </a:endParaRPr>
          </a:p>
        </p:txBody>
      </p:sp>
    </p:spTree>
    <p:extLst>
      <p:ext uri="{BB962C8B-B14F-4D97-AF65-F5344CB8AC3E}">
        <p14:creationId xmlns:p14="http://schemas.microsoft.com/office/powerpoint/2010/main" val="813559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C32F9-B9D7-58ED-0EA8-C2FA8564FA2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60131D-93B6-4196-F51D-0DAF127B2808}"/>
              </a:ext>
            </a:extLst>
          </p:cNvPr>
          <p:cNvSpPr>
            <a:spLocks noGrp="1"/>
          </p:cNvSpPr>
          <p:nvPr>
            <p:ph idx="1"/>
          </p:nvPr>
        </p:nvSpPr>
        <p:spPr>
          <a:xfrm>
            <a:off x="1601785" y="923759"/>
            <a:ext cx="8248067" cy="5156199"/>
          </a:xfrm>
        </p:spPr>
        <p:txBody>
          <a:bodyPr vert="horz" lIns="68580" tIns="34290" rIns="68580" bIns="34290" rtlCol="0" anchor="t">
            <a:normAutofit/>
          </a:bodyPr>
          <a:lstStyle/>
          <a:p>
            <a:pPr>
              <a:lnSpc>
                <a:spcPct val="120000"/>
              </a:lnSpc>
            </a:pPr>
            <a:endParaRPr lang="en-US" sz="5400" dirty="0">
              <a:solidFill>
                <a:srgbClr val="000000"/>
              </a:solidFill>
              <a:latin typeface="Calibri" panose="020F0502020204030204"/>
              <a:ea typeface="Lato" panose="020F0502020204030203" pitchFamily="34" charset="77"/>
              <a:cs typeface="Calibri" panose="020F0502020204030204"/>
            </a:endParaRPr>
          </a:p>
          <a:p>
            <a:endParaRPr lang="en-US" dirty="0">
              <a:ea typeface="Lato" panose="020F0502020204030203" pitchFamily="34" charset="77"/>
              <a:cs typeface="Lato" panose="020F0502020204030203" pitchFamily="34" charset="77"/>
            </a:endParaRPr>
          </a:p>
        </p:txBody>
      </p:sp>
      <p:sp>
        <p:nvSpPr>
          <p:cNvPr id="2" name="Title 1">
            <a:extLst>
              <a:ext uri="{FF2B5EF4-FFF2-40B4-BE49-F238E27FC236}">
                <a16:creationId xmlns:a16="http://schemas.microsoft.com/office/drawing/2014/main" id="{6CCB5DC4-D0FF-7D83-9698-D302E5910883}"/>
              </a:ext>
            </a:extLst>
          </p:cNvPr>
          <p:cNvSpPr txBox="1">
            <a:spLocks/>
          </p:cNvSpPr>
          <p:nvPr/>
        </p:nvSpPr>
        <p:spPr>
          <a:xfrm>
            <a:off x="4419601" y="69858"/>
            <a:ext cx="6017787" cy="698317"/>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000" kern="1200">
                <a:solidFill>
                  <a:srgbClr val="0178CD"/>
                </a:solidFill>
                <a:latin typeface="Lato" panose="020F0502020204030203" pitchFamily="34" charset="77"/>
                <a:ea typeface="+mj-ea"/>
                <a:cs typeface="+mj-cs"/>
              </a:defRPr>
            </a:lvl1pPr>
          </a:lstStyle>
          <a:p>
            <a:pPr algn="r">
              <a:defRPr/>
            </a:pPr>
            <a:r>
              <a:rPr lang="en-US" sz="4000" dirty="0">
                <a:solidFill>
                  <a:prstClr val="white"/>
                </a:solidFill>
                <a:latin typeface="Calibri"/>
                <a:ea typeface="Lato"/>
                <a:cs typeface="Calibri"/>
              </a:rPr>
              <a:t>RMED Partnership Stories </a:t>
            </a:r>
            <a:endParaRPr lang="en-US" sz="4000" dirty="0">
              <a:solidFill>
                <a:prstClr val="white"/>
              </a:solidFill>
              <a:ea typeface="Lato"/>
              <a:cs typeface="Lato"/>
            </a:endParaRPr>
          </a:p>
        </p:txBody>
      </p:sp>
      <p:sp>
        <p:nvSpPr>
          <p:cNvPr id="5" name="Slide Number Placeholder 1">
            <a:extLst>
              <a:ext uri="{FF2B5EF4-FFF2-40B4-BE49-F238E27FC236}">
                <a16:creationId xmlns:a16="http://schemas.microsoft.com/office/drawing/2014/main" id="{1E753929-2BBE-851B-2EDC-13E5F92E8C29}"/>
              </a:ext>
            </a:extLst>
          </p:cNvPr>
          <p:cNvSpPr>
            <a:spLocks noGrp="1"/>
          </p:cNvSpPr>
          <p:nvPr>
            <p:ph type="sldNum" sz="quarter" idx="12"/>
          </p:nvPr>
        </p:nvSpPr>
        <p:spPr>
          <a:xfrm>
            <a:off x="9015663" y="6356352"/>
            <a:ext cx="1023687" cy="365125"/>
          </a:xfrm>
        </p:spPr>
        <p:txBody>
          <a:bodyPr/>
          <a:lstStyle/>
          <a:p>
            <a:pPr>
              <a:defRPr/>
            </a:pPr>
            <a:fld id="{74AD7C1D-1BAF-4A43-8B86-2FB8EFB06079}" type="slidenum">
              <a:rPr lang="en-US">
                <a:solidFill>
                  <a:prstClr val="black"/>
                </a:solidFill>
                <a:latin typeface="Calibri" panose="020F0502020204030204"/>
              </a:rPr>
              <a:pPr>
                <a:defRPr/>
              </a:pPr>
              <a:t>16</a:t>
            </a:fld>
            <a:endParaRPr lang="en-US">
              <a:solidFill>
                <a:prstClr val="black"/>
              </a:solidFill>
              <a:latin typeface="Calibri" panose="020F0502020204030204"/>
            </a:endParaRPr>
          </a:p>
        </p:txBody>
      </p:sp>
      <p:pic>
        <p:nvPicPr>
          <p:cNvPr id="6" name="Picture 5">
            <a:hlinkClick r:id="rId2"/>
            <a:extLst>
              <a:ext uri="{FF2B5EF4-FFF2-40B4-BE49-F238E27FC236}">
                <a16:creationId xmlns:a16="http://schemas.microsoft.com/office/drawing/2014/main" id="{C2CA2A50-4E10-1140-0631-8E1D9B210E8A}"/>
              </a:ext>
            </a:extLst>
          </p:cNvPr>
          <p:cNvPicPr>
            <a:picLocks noChangeAspect="1"/>
          </p:cNvPicPr>
          <p:nvPr/>
        </p:nvPicPr>
        <p:blipFill>
          <a:blip r:embed="rId3"/>
          <a:stretch>
            <a:fillRect/>
          </a:stretch>
        </p:blipFill>
        <p:spPr>
          <a:xfrm>
            <a:off x="2510896" y="1714525"/>
            <a:ext cx="7247324" cy="1769695"/>
          </a:xfrm>
          <a:prstGeom prst="rect">
            <a:avLst/>
          </a:prstGeom>
        </p:spPr>
      </p:pic>
      <p:sp>
        <p:nvSpPr>
          <p:cNvPr id="7" name="TextBox 6">
            <a:extLst>
              <a:ext uri="{FF2B5EF4-FFF2-40B4-BE49-F238E27FC236}">
                <a16:creationId xmlns:a16="http://schemas.microsoft.com/office/drawing/2014/main" id="{F14289F3-843E-8925-D7FE-36EBF19BD906}"/>
              </a:ext>
            </a:extLst>
          </p:cNvPr>
          <p:cNvSpPr txBox="1"/>
          <p:nvPr/>
        </p:nvSpPr>
        <p:spPr>
          <a:xfrm>
            <a:off x="2097904" y="1189608"/>
            <a:ext cx="6989871" cy="369332"/>
          </a:xfrm>
          <a:prstGeom prst="rect">
            <a:avLst/>
          </a:prstGeom>
          <a:noFill/>
        </p:spPr>
        <p:txBody>
          <a:bodyPr wrap="square" rtlCol="0">
            <a:spAutoFit/>
          </a:bodyPr>
          <a:lstStyle/>
          <a:p>
            <a:r>
              <a:rPr lang="en-US" b="1" dirty="0" err="1">
                <a:solidFill>
                  <a:srgbClr val="065744"/>
                </a:solidFill>
                <a:latin typeface="Calibri" panose="020F0502020204030204"/>
              </a:rPr>
              <a:t>Farmers.Gov</a:t>
            </a:r>
            <a:r>
              <a:rPr lang="en-US" b="1" dirty="0">
                <a:solidFill>
                  <a:srgbClr val="065744"/>
                </a:solidFill>
                <a:latin typeface="Calibri" panose="020F0502020204030204"/>
              </a:rPr>
              <a:t> Blog - </a:t>
            </a:r>
            <a:r>
              <a:rPr lang="en-US" dirty="0">
                <a:solidFill>
                  <a:prstClr val="black"/>
                </a:solidFill>
                <a:latin typeface="Calibri" panose="020F0502020204030204"/>
                <a:hlinkClick r:id="rId2"/>
              </a:rPr>
              <a:t>Breaking Down Barriers to Crop Insurance </a:t>
            </a:r>
            <a:endParaRPr lang="en-US" b="1" dirty="0">
              <a:solidFill>
                <a:srgbClr val="065744"/>
              </a:solidFill>
              <a:latin typeface="Calibri" panose="020F0502020204030204"/>
            </a:endParaRPr>
          </a:p>
        </p:txBody>
      </p:sp>
      <p:pic>
        <p:nvPicPr>
          <p:cNvPr id="9" name="Picture 8">
            <a:hlinkClick r:id="rId4"/>
            <a:extLst>
              <a:ext uri="{FF2B5EF4-FFF2-40B4-BE49-F238E27FC236}">
                <a16:creationId xmlns:a16="http://schemas.microsoft.com/office/drawing/2014/main" id="{94FEA02B-C009-A3F9-E719-079AE222D91B}"/>
              </a:ext>
            </a:extLst>
          </p:cNvPr>
          <p:cNvPicPr>
            <a:picLocks noChangeAspect="1"/>
          </p:cNvPicPr>
          <p:nvPr/>
        </p:nvPicPr>
        <p:blipFill>
          <a:blip r:embed="rId5"/>
          <a:stretch>
            <a:fillRect/>
          </a:stretch>
        </p:blipFill>
        <p:spPr>
          <a:xfrm>
            <a:off x="1893815" y="3373667"/>
            <a:ext cx="4388616" cy="3017646"/>
          </a:xfrm>
          <a:prstGeom prst="rect">
            <a:avLst/>
          </a:prstGeom>
        </p:spPr>
      </p:pic>
      <p:sp>
        <p:nvSpPr>
          <p:cNvPr id="11" name="TextBox 10">
            <a:extLst>
              <a:ext uri="{FF2B5EF4-FFF2-40B4-BE49-F238E27FC236}">
                <a16:creationId xmlns:a16="http://schemas.microsoft.com/office/drawing/2014/main" id="{711A8665-0C80-B494-81E5-80DF818E4752}"/>
              </a:ext>
            </a:extLst>
          </p:cNvPr>
          <p:cNvSpPr txBox="1"/>
          <p:nvPr/>
        </p:nvSpPr>
        <p:spPr>
          <a:xfrm>
            <a:off x="4504032" y="5995026"/>
            <a:ext cx="4583743" cy="646331"/>
          </a:xfrm>
          <a:prstGeom prst="rect">
            <a:avLst/>
          </a:prstGeom>
          <a:solidFill>
            <a:schemeClr val="bg1"/>
          </a:solidFill>
        </p:spPr>
        <p:txBody>
          <a:bodyPr wrap="square" rtlCol="0">
            <a:spAutoFit/>
          </a:bodyPr>
          <a:lstStyle/>
          <a:p>
            <a:r>
              <a:rPr lang="en-US" b="1" dirty="0" err="1">
                <a:solidFill>
                  <a:srgbClr val="065744"/>
                </a:solidFill>
                <a:latin typeface="Calibri" panose="020F0502020204030204"/>
              </a:rPr>
              <a:t>Farmers.Gov</a:t>
            </a:r>
            <a:r>
              <a:rPr lang="en-US" b="1" dirty="0">
                <a:solidFill>
                  <a:srgbClr val="065744"/>
                </a:solidFill>
                <a:latin typeface="Calibri" panose="020F0502020204030204"/>
              </a:rPr>
              <a:t> YouTube – </a:t>
            </a:r>
            <a:r>
              <a:rPr lang="en-US" dirty="0">
                <a:solidFill>
                  <a:prstClr val="black"/>
                </a:solidFill>
                <a:latin typeface="Calibri" panose="020F0502020204030204"/>
                <a:hlinkClick r:id="rId4"/>
              </a:rPr>
              <a:t>RMA Outreach and Education </a:t>
            </a:r>
            <a:endParaRPr lang="en-US" dirty="0">
              <a:solidFill>
                <a:prstClr val="black"/>
              </a:solidFill>
              <a:latin typeface="Calibri" panose="020F0502020204030204"/>
            </a:endParaRPr>
          </a:p>
        </p:txBody>
      </p:sp>
    </p:spTree>
    <p:extLst>
      <p:ext uri="{BB962C8B-B14F-4D97-AF65-F5344CB8AC3E}">
        <p14:creationId xmlns:p14="http://schemas.microsoft.com/office/powerpoint/2010/main" val="3810642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AEAAD-0FB8-443E-A620-0BA1BE11738A}"/>
              </a:ext>
            </a:extLst>
          </p:cNvPr>
          <p:cNvSpPr>
            <a:spLocks noGrp="1"/>
          </p:cNvSpPr>
          <p:nvPr>
            <p:ph type="title"/>
          </p:nvPr>
        </p:nvSpPr>
        <p:spPr>
          <a:xfrm>
            <a:off x="2016038" y="5756477"/>
            <a:ext cx="7104764" cy="698317"/>
          </a:xfrm>
        </p:spPr>
        <p:txBody>
          <a:bodyPr>
            <a:normAutofit fontScale="90000"/>
          </a:bodyPr>
          <a:lstStyle/>
          <a:p>
            <a:pPr algn="ctr"/>
            <a:r>
              <a:rPr lang="en-US" sz="3600" b="1" dirty="0"/>
              <a:t>Questions?</a:t>
            </a:r>
            <a:br>
              <a:rPr lang="en-US" sz="3600" b="1" dirty="0">
                <a:solidFill>
                  <a:srgbClr val="065744"/>
                </a:solidFill>
              </a:rPr>
            </a:br>
            <a:r>
              <a:rPr lang="en-US" sz="3600" b="1" dirty="0">
                <a:solidFill>
                  <a:srgbClr val="065744"/>
                </a:solidFill>
              </a:rPr>
              <a:t>rma.risk-ed@usda.gov</a:t>
            </a:r>
          </a:p>
        </p:txBody>
      </p:sp>
      <p:sp>
        <p:nvSpPr>
          <p:cNvPr id="4" name="Slide Number Placeholder 3">
            <a:extLst>
              <a:ext uri="{FF2B5EF4-FFF2-40B4-BE49-F238E27FC236}">
                <a16:creationId xmlns:a16="http://schemas.microsoft.com/office/drawing/2014/main" id="{EDA6B7DB-E592-4D09-A452-7E257F00E517}"/>
              </a:ext>
            </a:extLst>
          </p:cNvPr>
          <p:cNvSpPr>
            <a:spLocks noGrp="1"/>
          </p:cNvSpPr>
          <p:nvPr>
            <p:ph type="sldNum" sz="quarter" idx="12"/>
          </p:nvPr>
        </p:nvSpPr>
        <p:spPr>
          <a:xfrm>
            <a:off x="8927432" y="6356352"/>
            <a:ext cx="1111918" cy="365125"/>
          </a:xfrm>
        </p:spPr>
        <p:txBody>
          <a:bodyPr/>
          <a:lstStyle/>
          <a:p>
            <a:fld id="{74AD7C1D-1BAF-4A43-8B86-2FB8EFB06079}" type="slidenum">
              <a:rPr lang="en-US">
                <a:solidFill>
                  <a:prstClr val="black"/>
                </a:solidFill>
                <a:latin typeface="Calibri" panose="020F0502020204030204"/>
              </a:rPr>
              <a:pPr/>
              <a:t>17</a:t>
            </a:fld>
            <a:endParaRPr lang="en-US">
              <a:solidFill>
                <a:prstClr val="black"/>
              </a:solidFill>
              <a:latin typeface="Calibri" panose="020F0502020204030204"/>
            </a:endParaRPr>
          </a:p>
        </p:txBody>
      </p:sp>
      <p:pic>
        <p:nvPicPr>
          <p:cNvPr id="6" name="Content Placeholder 5" descr="A group of people posing for a photo in a field&#10;&#10;Description automatically generated">
            <a:extLst>
              <a:ext uri="{FF2B5EF4-FFF2-40B4-BE49-F238E27FC236}">
                <a16:creationId xmlns:a16="http://schemas.microsoft.com/office/drawing/2014/main" id="{07FD2992-252B-B837-8681-792A4D6337A6}"/>
              </a:ext>
            </a:extLst>
          </p:cNvPr>
          <p:cNvPicPr>
            <a:picLocks noGrp="1" noChangeAspect="1"/>
          </p:cNvPicPr>
          <p:nvPr>
            <p:ph idx="1"/>
          </p:nvPr>
        </p:nvPicPr>
        <p:blipFill rotWithShape="1">
          <a:blip r:embed="rId2"/>
          <a:srcRect l="8909" r="10312"/>
          <a:stretch/>
        </p:blipFill>
        <p:spPr>
          <a:xfrm>
            <a:off x="2016038" y="1297467"/>
            <a:ext cx="7245770" cy="4188933"/>
          </a:xfrm>
        </p:spPr>
      </p:pic>
    </p:spTree>
    <p:extLst>
      <p:ext uri="{BB962C8B-B14F-4D97-AF65-F5344CB8AC3E}">
        <p14:creationId xmlns:p14="http://schemas.microsoft.com/office/powerpoint/2010/main" val="3567012385"/>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MA_PPT_TEMPLATE" id="{F7BBB74C-6915-874D-8A49-AE7BDBF3C54E}" vid="{3DD0A88E-BC5A-CB45-B658-3F215B0207B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MA_PPT_TEMPLATE" id="{F7BBB74C-6915-874D-8A49-AE7BDBF3C54E}" vid="{3DD0A88E-BC5A-CB45-B658-3F215B0207BA}"/>
    </a:ext>
  </a:extLst>
</a:theme>
</file>

<file path=docProps/app.xml><?xml version="1.0" encoding="utf-8"?>
<Properties xmlns="http://schemas.openxmlformats.org/officeDocument/2006/extended-properties" xmlns:vt="http://schemas.openxmlformats.org/officeDocument/2006/docPropsVTypes">
  <TotalTime>5</TotalTime>
  <Words>1673</Words>
  <Application>Microsoft Office PowerPoint</Application>
  <PresentationFormat>Widescreen</PresentationFormat>
  <Paragraphs>167</Paragraphs>
  <Slides>17</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17</vt:i4>
      </vt:variant>
    </vt:vector>
  </HeadingPairs>
  <TitlesOfParts>
    <vt:vector size="24" baseType="lpstr">
      <vt:lpstr>Arial</vt:lpstr>
      <vt:lpstr>Calibri</vt:lpstr>
      <vt:lpstr>Lato</vt:lpstr>
      <vt:lpstr>Wingdings</vt:lpstr>
      <vt:lpstr>Wingdings,Sans-Serif</vt:lpstr>
      <vt:lpstr>1_Office Theme</vt:lpstr>
      <vt:lpstr>2_Office Theme</vt:lpstr>
      <vt:lpstr>RMA Administrator Marcia Bunger with faculty from the  University of Arkansas at Pine Bluff – RME Funding Recipient </vt:lpstr>
      <vt:lpstr>PowerPoint Presentation</vt:lpstr>
      <vt:lpstr>PowerPoint Presentation</vt:lpstr>
      <vt:lpstr>PowerPoint Presentation</vt:lpstr>
      <vt:lpstr>PowerPoint Presentation</vt:lpstr>
      <vt:lpstr>FY 23 Partners by Priority Area:</vt:lpstr>
      <vt:lpstr>PowerPoint Presentation</vt:lpstr>
      <vt:lpstr>Pilot Programs </vt:lpstr>
      <vt:lpstr>DiversityComm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 rma.risk-ed@usda.gov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RMA Administrator Marcia Bunger with faculty from the  University of Arkansas at Pine Bluff – RME Funding Recipient </dc:title>
  <dc:creator>Gray, Kameka - FPAC-RMA, Flowood, MS</dc:creator>
  <cp:lastModifiedBy>Gray, Kameka - FPAC-RMA, Flowood, MS</cp:lastModifiedBy>
  <cp:revision>1</cp:revision>
  <dcterms:created xsi:type="dcterms:W3CDTF">2024-04-10T16:58:40Z</dcterms:created>
  <dcterms:modified xsi:type="dcterms:W3CDTF">2024-04-10T17:04:12Z</dcterms:modified>
</cp:coreProperties>
</file>