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1" r:id="rId5"/>
  </p:sldMasterIdLst>
  <p:notesMasterIdLst>
    <p:notesMasterId r:id="rId31"/>
  </p:notesMasterIdLst>
  <p:sldIdLst>
    <p:sldId id="1870" r:id="rId6"/>
    <p:sldId id="1865" r:id="rId7"/>
    <p:sldId id="1871" r:id="rId8"/>
    <p:sldId id="1867" r:id="rId9"/>
    <p:sldId id="1866" r:id="rId10"/>
    <p:sldId id="336" r:id="rId11"/>
    <p:sldId id="334" r:id="rId12"/>
    <p:sldId id="1855" r:id="rId13"/>
    <p:sldId id="261" r:id="rId14"/>
    <p:sldId id="281" r:id="rId15"/>
    <p:sldId id="1868" r:id="rId16"/>
    <p:sldId id="279" r:id="rId17"/>
    <p:sldId id="282" r:id="rId18"/>
    <p:sldId id="277" r:id="rId19"/>
    <p:sldId id="284" r:id="rId20"/>
    <p:sldId id="285" r:id="rId21"/>
    <p:sldId id="266" r:id="rId22"/>
    <p:sldId id="286" r:id="rId23"/>
    <p:sldId id="262" r:id="rId24"/>
    <p:sldId id="287" r:id="rId25"/>
    <p:sldId id="1869" r:id="rId26"/>
    <p:sldId id="263" r:id="rId27"/>
    <p:sldId id="1856" r:id="rId28"/>
    <p:sldId id="1857" r:id="rId29"/>
    <p:sldId id="28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lle, Francie - FPAC-RMA, Kansas City, MO" initials="TF-FKCM" lastIdx="1" clrIdx="0">
    <p:extLst>
      <p:ext uri="{19B8F6BF-5375-455C-9EA6-DF929625EA0E}">
        <p15:presenceInfo xmlns:p15="http://schemas.microsoft.com/office/powerpoint/2012/main" userId="S::francie.tolle@usda.gov::e58aad1b-b1f3-4212-bf1c-775e3c624a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5744"/>
    <a:srgbClr val="008000"/>
    <a:srgbClr val="0178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94660"/>
  </p:normalViewPr>
  <p:slideViewPr>
    <p:cSldViewPr snapToGrid="0">
      <p:cViewPr varScale="1">
        <p:scale>
          <a:sx n="72" d="100"/>
          <a:sy n="72" d="100"/>
        </p:scale>
        <p:origin x="1464" y="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17T22:05:56.67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25,'21'1,"0"2,-1 0,1 1,25 9,-22-6,0-1,34 4,330-10,-255-11,58-1,-163 10,1-1,0-1,34-10,-27 6,45-5,163 8,-179 6,-42-1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1-17T22:06:39.02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26,'76'0,"-11"-2,-1 3,96 15,-123-11,0-1,0-2,0-1,0-2,1-2,52-10,-47 4,0 0,1 1,67-2,-90 10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3719E2-D431-9245-944A-383DD8F75FFC}" type="datetimeFigureOut">
              <a:rPr lang="en-US" smtClean="0"/>
              <a:t>4/15/2024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ED72C3-A6C7-5243-9849-BA91E44F280D}" type="slidenum">
              <a:rPr lang="en-US" smtClean="0"/>
              <a:t>‹#›</a:t>
            </a:fld>
            <a:endParaRPr lang="en-US"/>
          </a:p>
        </p:txBody>
      </p:sp>
    </p:spTree>
    <p:extLst>
      <p:ext uri="{BB962C8B-B14F-4D97-AF65-F5344CB8AC3E}">
        <p14:creationId xmlns:p14="http://schemas.microsoft.com/office/powerpoint/2010/main" val="1250056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B3342A-A8F2-4E3F-974A-3706242C1CD4}"/>
              </a:ext>
            </a:extLst>
          </p:cNvPr>
          <p:cNvPicPr>
            <a:picLocks noChangeAspect="1"/>
          </p:cNvPicPr>
          <p:nvPr userDrawn="1"/>
        </p:nvPicPr>
        <p:blipFill>
          <a:blip r:embed="rId3"/>
          <a:stretch>
            <a:fillRect/>
          </a:stretch>
        </p:blipFill>
        <p:spPr>
          <a:xfrm>
            <a:off x="4114800" y="1130086"/>
            <a:ext cx="5029200" cy="2078916"/>
          </a:xfrm>
          <a:prstGeom prst="rect">
            <a:avLst/>
          </a:prstGeom>
        </p:spPr>
      </p:pic>
      <p:sp>
        <p:nvSpPr>
          <p:cNvPr id="14" name="Title 1">
            <a:extLst>
              <a:ext uri="{FF2B5EF4-FFF2-40B4-BE49-F238E27FC236}">
                <a16:creationId xmlns:a16="http://schemas.microsoft.com/office/drawing/2014/main" id="{BF044206-FAFD-4A42-89C5-DA6CA83C9CBF}"/>
              </a:ext>
            </a:extLst>
          </p:cNvPr>
          <p:cNvSpPr>
            <a:spLocks noGrp="1"/>
          </p:cNvSpPr>
          <p:nvPr>
            <p:ph type="title"/>
          </p:nvPr>
        </p:nvSpPr>
        <p:spPr>
          <a:xfrm>
            <a:off x="258184" y="5699051"/>
            <a:ext cx="7134988" cy="985283"/>
          </a:xfrm>
        </p:spPr>
        <p:txBody>
          <a:bodyPr/>
          <a:lstStyle>
            <a:lvl1pPr>
              <a:defRPr>
                <a:solidFill>
                  <a:schemeClr val="bg1"/>
                </a:solidFill>
              </a:defRPr>
            </a:lvl1pPr>
          </a:lstStyle>
          <a:p>
            <a:r>
              <a:rPr lang="en-US"/>
              <a:t>Click to edit Master title style</a:t>
            </a:r>
          </a:p>
        </p:txBody>
      </p:sp>
      <p:pic>
        <p:nvPicPr>
          <p:cNvPr id="2" name="Picture 1">
            <a:extLst>
              <a:ext uri="{FF2B5EF4-FFF2-40B4-BE49-F238E27FC236}">
                <a16:creationId xmlns:a16="http://schemas.microsoft.com/office/drawing/2014/main" id="{9B78C09A-B8C1-4981-9BAC-F91CAA8F1B42}"/>
              </a:ext>
            </a:extLst>
          </p:cNvPr>
          <p:cNvPicPr>
            <a:picLocks noChangeAspect="1"/>
          </p:cNvPicPr>
          <p:nvPr userDrawn="1"/>
        </p:nvPicPr>
        <p:blipFill>
          <a:blip r:embed="rId4"/>
          <a:stretch>
            <a:fillRect/>
          </a:stretch>
        </p:blipFill>
        <p:spPr>
          <a:xfrm>
            <a:off x="162027" y="1216325"/>
            <a:ext cx="8819945" cy="4198194"/>
          </a:xfrm>
          <a:prstGeom prst="rect">
            <a:avLst/>
          </a:prstGeom>
        </p:spPr>
      </p:pic>
    </p:spTree>
    <p:extLst>
      <p:ext uri="{BB962C8B-B14F-4D97-AF65-F5344CB8AC3E}">
        <p14:creationId xmlns:p14="http://schemas.microsoft.com/office/powerpoint/2010/main" val="2789587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buNone/>
              <a:defRPr b="1">
                <a:solidFill>
                  <a:srgbClr val="06574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1580013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446321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7D3011CF-6652-3242-92AB-DE439D90EA7B}"/>
              </a:ext>
            </a:extLst>
          </p:cNvPr>
          <p:cNvSpPr>
            <a:spLocks noGrp="1"/>
          </p:cNvSpPr>
          <p:nvPr>
            <p:ph type="dt" sz="half" idx="10"/>
          </p:nvPr>
        </p:nvSpPr>
        <p:spPr>
          <a:xfrm>
            <a:off x="628650" y="6356351"/>
            <a:ext cx="2057400" cy="365125"/>
          </a:xfrm>
          <a:prstGeom prst="rect">
            <a:avLst/>
          </a:prstGeom>
        </p:spPr>
        <p:txBody>
          <a:bodyPr/>
          <a:lstStyle/>
          <a:p>
            <a:endParaRPr lang="en-US"/>
          </a:p>
        </p:txBody>
      </p:sp>
      <p:sp>
        <p:nvSpPr>
          <p:cNvPr id="9" name="Footer Placeholder 7">
            <a:extLst>
              <a:ext uri="{FF2B5EF4-FFF2-40B4-BE49-F238E27FC236}">
                <a16:creationId xmlns:a16="http://schemas.microsoft.com/office/drawing/2014/main" id="{4FA8FC5F-F03F-6F4C-82D5-9D60678DBEDE}"/>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10" name="Slide Number Placeholder 8">
            <a:extLst>
              <a:ext uri="{FF2B5EF4-FFF2-40B4-BE49-F238E27FC236}">
                <a16:creationId xmlns:a16="http://schemas.microsoft.com/office/drawing/2014/main" id="{C6BFF8BE-1CC5-4644-8FEF-F3E0B4D18560}"/>
              </a:ext>
            </a:extLst>
          </p:cNvPr>
          <p:cNvSpPr>
            <a:spLocks noGrp="1"/>
          </p:cNvSpPr>
          <p:nvPr>
            <p:ph type="sldNum" sz="quarter" idx="12"/>
          </p:nvPr>
        </p:nvSpPr>
        <p:spPr>
          <a:xfrm>
            <a:off x="6457950" y="6356351"/>
            <a:ext cx="20574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2040637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935665"/>
            <a:ext cx="7886700" cy="755024"/>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4169316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44388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615608"/>
            <a:ext cx="2949178" cy="325337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509721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A0329B0-363F-0D4A-BA57-4513066D2887}"/>
              </a:ext>
            </a:extLst>
          </p:cNvPr>
          <p:cNvPicPr>
            <a:picLocks noChangeAspect="1"/>
          </p:cNvPicPr>
          <p:nvPr userDrawn="1"/>
        </p:nvPicPr>
        <p:blipFill rotWithShape="1">
          <a:blip r:embed="rId3"/>
          <a:srcRect l="12427"/>
          <a:stretch/>
        </p:blipFill>
        <p:spPr>
          <a:xfrm>
            <a:off x="0" y="1260233"/>
            <a:ext cx="5403954" cy="4112845"/>
          </a:xfrm>
          <a:prstGeom prst="rect">
            <a:avLst/>
          </a:prstGeom>
        </p:spPr>
      </p:pic>
      <p:pic>
        <p:nvPicPr>
          <p:cNvPr id="7" name="Picture 6">
            <a:extLst>
              <a:ext uri="{FF2B5EF4-FFF2-40B4-BE49-F238E27FC236}">
                <a16:creationId xmlns:a16="http://schemas.microsoft.com/office/drawing/2014/main" id="{1B11A7CF-DF6F-6A41-8615-B1711E7D818E}"/>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581898" y="3341077"/>
            <a:ext cx="3562103" cy="2032000"/>
          </a:xfrm>
          <a:prstGeom prst="rect">
            <a:avLst/>
          </a:prstGeom>
        </p:spPr>
      </p:pic>
      <p:pic>
        <p:nvPicPr>
          <p:cNvPr id="8" name="Picture 7">
            <a:extLst>
              <a:ext uri="{FF2B5EF4-FFF2-40B4-BE49-F238E27FC236}">
                <a16:creationId xmlns:a16="http://schemas.microsoft.com/office/drawing/2014/main" id="{CD8927FC-7D48-AD41-9CDD-B77CCA279C7E}"/>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a:stretch/>
        </p:blipFill>
        <p:spPr>
          <a:xfrm>
            <a:off x="5581899" y="1260234"/>
            <a:ext cx="3562102" cy="1856153"/>
          </a:xfrm>
          <a:prstGeom prst="rect">
            <a:avLst/>
          </a:prstGeom>
        </p:spPr>
      </p:pic>
      <p:sp>
        <p:nvSpPr>
          <p:cNvPr id="14" name="Title 1">
            <a:extLst>
              <a:ext uri="{FF2B5EF4-FFF2-40B4-BE49-F238E27FC236}">
                <a16:creationId xmlns:a16="http://schemas.microsoft.com/office/drawing/2014/main" id="{BF044206-FAFD-4A42-89C5-DA6CA83C9CBF}"/>
              </a:ext>
            </a:extLst>
          </p:cNvPr>
          <p:cNvSpPr>
            <a:spLocks noGrp="1"/>
          </p:cNvSpPr>
          <p:nvPr>
            <p:ph type="title"/>
          </p:nvPr>
        </p:nvSpPr>
        <p:spPr>
          <a:xfrm>
            <a:off x="258185" y="5699053"/>
            <a:ext cx="7134988" cy="985283"/>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177856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buNone/>
              <a:defRPr b="1">
                <a:solidFill>
                  <a:srgbClr val="065744"/>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3"/>
            <a:ext cx="2057400" cy="365125"/>
          </a:xfrm>
          <a:prstGeom prst="rect">
            <a:avLst/>
          </a:prstGeom>
        </p:spPr>
        <p:txBody>
          <a:bodyPr/>
          <a:lstStyle/>
          <a:p>
            <a:fld id="{863984F8-6CE3-2F45-A61F-1F022068406E}" type="datetimeFigureOut">
              <a:rPr lang="en-US" smtClean="0"/>
              <a:t>4/15/2024</a:t>
            </a:fld>
            <a:endParaRPr lang="en-US"/>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3"/>
            <a:ext cx="20574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934723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3"/>
            <a:ext cx="2057400" cy="365125"/>
          </a:xfrm>
          <a:prstGeom prst="rect">
            <a:avLst/>
          </a:prstGeom>
        </p:spPr>
        <p:txBody>
          <a:bodyPr/>
          <a:lstStyle/>
          <a:p>
            <a:fld id="{863984F8-6CE3-2F45-A61F-1F022068406E}" type="datetimeFigureOut">
              <a:rPr lang="en-US" smtClean="0"/>
              <a:t>4/15/2024</a:t>
            </a:fld>
            <a:endParaRPr lang="en-US"/>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3"/>
            <a:ext cx="20574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3540184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7D3011CF-6652-3242-92AB-DE439D90EA7B}"/>
              </a:ext>
            </a:extLst>
          </p:cNvPr>
          <p:cNvSpPr>
            <a:spLocks noGrp="1"/>
          </p:cNvSpPr>
          <p:nvPr>
            <p:ph type="dt" sz="half" idx="10"/>
          </p:nvPr>
        </p:nvSpPr>
        <p:spPr>
          <a:xfrm>
            <a:off x="628650" y="6356353"/>
            <a:ext cx="2057400" cy="365125"/>
          </a:xfrm>
          <a:prstGeom prst="rect">
            <a:avLst/>
          </a:prstGeom>
        </p:spPr>
        <p:txBody>
          <a:bodyPr/>
          <a:lstStyle/>
          <a:p>
            <a:fld id="{863984F8-6CE3-2F45-A61F-1F022068406E}" type="datetimeFigureOut">
              <a:rPr lang="en-US" smtClean="0"/>
              <a:t>4/15/2024</a:t>
            </a:fld>
            <a:endParaRPr lang="en-US"/>
          </a:p>
        </p:txBody>
      </p:sp>
      <p:sp>
        <p:nvSpPr>
          <p:cNvPr id="9" name="Footer Placeholder 7">
            <a:extLst>
              <a:ext uri="{FF2B5EF4-FFF2-40B4-BE49-F238E27FC236}">
                <a16:creationId xmlns:a16="http://schemas.microsoft.com/office/drawing/2014/main" id="{4FA8FC5F-F03F-6F4C-82D5-9D60678DBEDE}"/>
              </a:ext>
            </a:extLst>
          </p:cNvPr>
          <p:cNvSpPr>
            <a:spLocks noGrp="1"/>
          </p:cNvSpPr>
          <p:nvPr>
            <p:ph type="ftr" sz="quarter" idx="11"/>
          </p:nvPr>
        </p:nvSpPr>
        <p:spPr>
          <a:xfrm>
            <a:off x="3028950" y="6356353"/>
            <a:ext cx="3086100" cy="365125"/>
          </a:xfrm>
          <a:prstGeom prst="rect">
            <a:avLst/>
          </a:prstGeom>
        </p:spPr>
        <p:txBody>
          <a:bodyPr/>
          <a:lstStyle/>
          <a:p>
            <a:endParaRPr lang="en-US"/>
          </a:p>
        </p:txBody>
      </p:sp>
      <p:sp>
        <p:nvSpPr>
          <p:cNvPr id="10" name="Slide Number Placeholder 8">
            <a:extLst>
              <a:ext uri="{FF2B5EF4-FFF2-40B4-BE49-F238E27FC236}">
                <a16:creationId xmlns:a16="http://schemas.microsoft.com/office/drawing/2014/main" id="{C6BFF8BE-1CC5-4644-8FEF-F3E0B4D18560}"/>
              </a:ext>
            </a:extLst>
          </p:cNvPr>
          <p:cNvSpPr>
            <a:spLocks noGrp="1"/>
          </p:cNvSpPr>
          <p:nvPr>
            <p:ph type="sldNum" sz="quarter" idx="12"/>
          </p:nvPr>
        </p:nvSpPr>
        <p:spPr>
          <a:xfrm>
            <a:off x="6457950" y="6356353"/>
            <a:ext cx="20574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277821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935665"/>
            <a:ext cx="7886700" cy="755024"/>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3"/>
            <a:ext cx="2057400" cy="365125"/>
          </a:xfrm>
          <a:prstGeom prst="rect">
            <a:avLst/>
          </a:prstGeom>
        </p:spPr>
        <p:txBody>
          <a:bodyPr/>
          <a:lstStyle/>
          <a:p>
            <a:fld id="{863984F8-6CE3-2F45-A61F-1F022068406E}" type="datetimeFigureOut">
              <a:rPr lang="en-US" smtClean="0"/>
              <a:t>4/15/2024</a:t>
            </a:fld>
            <a:endParaRPr lang="en-US"/>
          </a:p>
        </p:txBody>
      </p:sp>
      <p:sp>
        <p:nvSpPr>
          <p:cNvPr id="8" name="Footer Placeholder 7"/>
          <p:cNvSpPr>
            <a:spLocks noGrp="1"/>
          </p:cNvSpPr>
          <p:nvPr>
            <p:ph type="ftr" sz="quarter" idx="11"/>
          </p:nvPr>
        </p:nvSpPr>
        <p:spPr>
          <a:xfrm>
            <a:off x="3028950" y="6356353"/>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3"/>
            <a:ext cx="20574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3092260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443886"/>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615610"/>
            <a:ext cx="2949178" cy="3253379"/>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3"/>
            <a:ext cx="2057400" cy="365125"/>
          </a:xfrm>
          <a:prstGeom prst="rect">
            <a:avLst/>
          </a:prstGeom>
        </p:spPr>
        <p:txBody>
          <a:bodyPr/>
          <a:lstStyle/>
          <a:p>
            <a:fld id="{863984F8-6CE3-2F45-A61F-1F022068406E}" type="datetimeFigureOut">
              <a:rPr lang="en-US" smtClean="0"/>
              <a:t>4/15/2024</a:t>
            </a:fld>
            <a:endParaRPr lang="en-US"/>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3"/>
            <a:ext cx="2057400" cy="365125"/>
          </a:xfrm>
          <a:prstGeom prst="rect">
            <a:avLst/>
          </a:prstGeom>
        </p:spPr>
        <p:txBody>
          <a:bodyPr/>
          <a:lstStyle/>
          <a:p>
            <a:fld id="{74AD7C1D-1BAF-4A43-8B86-2FB8EFB06079}" type="slidenum">
              <a:rPr lang="en-US" smtClean="0"/>
              <a:t>‹#›</a:t>
            </a:fld>
            <a:endParaRPr lang="en-US"/>
          </a:p>
        </p:txBody>
      </p:sp>
    </p:spTree>
    <p:extLst>
      <p:ext uri="{BB962C8B-B14F-4D97-AF65-F5344CB8AC3E}">
        <p14:creationId xmlns:p14="http://schemas.microsoft.com/office/powerpoint/2010/main" val="1457773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992372"/>
            <a:ext cx="7104764" cy="6983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104764"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44760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9" r:id="rId6"/>
  </p:sldLayoutIdLst>
  <p:hf hdr="0" ftr="0" dt="0"/>
  <p:txStyles>
    <p:titleStyle>
      <a:lvl1pPr algn="l" defTabSz="914400" rtl="0" eaLnBrk="1" latinLnBrk="0" hangingPunct="1">
        <a:lnSpc>
          <a:spcPct val="90000"/>
        </a:lnSpc>
        <a:spcBef>
          <a:spcPct val="0"/>
        </a:spcBef>
        <a:buNone/>
        <a:defRPr sz="4000" kern="1200">
          <a:solidFill>
            <a:srgbClr val="0178CD"/>
          </a:solidFill>
          <a:latin typeface="Lato"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1" y="992374"/>
            <a:ext cx="7104764" cy="6983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1" y="1825625"/>
            <a:ext cx="7104764"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126484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Lst>
  <p:txStyles>
    <p:titleStyle>
      <a:lvl1pPr algn="l" defTabSz="685800" rtl="0" eaLnBrk="1" latinLnBrk="0" hangingPunct="1">
        <a:lnSpc>
          <a:spcPct val="90000"/>
        </a:lnSpc>
        <a:spcBef>
          <a:spcPct val="0"/>
        </a:spcBef>
        <a:buNone/>
        <a:defRPr sz="3000" kern="1200">
          <a:solidFill>
            <a:srgbClr val="0178CD"/>
          </a:solidFill>
          <a:latin typeface="Lato" panose="020F0502020204030203" pitchFamily="34"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Lato" panose="020F0502020204030203" pitchFamily="34"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Lato" panose="020F0502020204030203" pitchFamily="34"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Lato" panose="020F0502020204030203" pitchFamily="34"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Lato" panose="020F0502020204030203" pitchFamily="34"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Lato" panose="020F0502020204030203"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rma.usda.gov/Information-Tools/Agent-Locator"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pngall.com/calendar-png/download/15227"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70.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ewebapp.rma.usda.gov/apps/costestimator/"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2487A-9839-D42C-5CB4-4E3A2B678DD5}"/>
              </a:ext>
            </a:extLst>
          </p:cNvPr>
          <p:cNvSpPr>
            <a:spLocks noGrp="1"/>
          </p:cNvSpPr>
          <p:nvPr>
            <p:ph type="title"/>
          </p:nvPr>
        </p:nvSpPr>
        <p:spPr>
          <a:xfrm>
            <a:off x="228825" y="5847035"/>
            <a:ext cx="7134988" cy="985283"/>
          </a:xfrm>
        </p:spPr>
        <p:txBody>
          <a:bodyPr>
            <a:normAutofit fontScale="90000"/>
          </a:bodyPr>
          <a:lstStyle/>
          <a:p>
            <a:pPr>
              <a:lnSpc>
                <a:spcPct val="100000"/>
              </a:lnSpc>
              <a:spcAft>
                <a:spcPts val="600"/>
              </a:spcAft>
            </a:pPr>
            <a:r>
              <a:rPr lang="en-US" sz="4000" dirty="0"/>
              <a:t>Risk Management Agency</a:t>
            </a:r>
            <a:br>
              <a:rPr lang="en-US" dirty="0"/>
            </a:br>
            <a:r>
              <a:rPr lang="en-US" dirty="0"/>
              <a:t>NCBA Webinar – April 18, 2024</a:t>
            </a:r>
            <a:br>
              <a:rPr lang="en-US" dirty="0"/>
            </a:br>
            <a:endParaRPr lang="en-US" dirty="0"/>
          </a:p>
        </p:txBody>
      </p:sp>
      <p:pic>
        <p:nvPicPr>
          <p:cNvPr id="3" name="Picture 2">
            <a:extLst>
              <a:ext uri="{FF2B5EF4-FFF2-40B4-BE49-F238E27FC236}">
                <a16:creationId xmlns:a16="http://schemas.microsoft.com/office/drawing/2014/main" id="{1C366CB7-52DE-EE01-290F-88A90DB6865C}"/>
              </a:ext>
            </a:extLst>
          </p:cNvPr>
          <p:cNvPicPr>
            <a:picLocks noChangeAspect="1"/>
          </p:cNvPicPr>
          <p:nvPr/>
        </p:nvPicPr>
        <p:blipFill>
          <a:blip r:embed="rId2"/>
          <a:stretch>
            <a:fillRect/>
          </a:stretch>
        </p:blipFill>
        <p:spPr>
          <a:xfrm>
            <a:off x="0" y="1271787"/>
            <a:ext cx="5401524" cy="4115157"/>
          </a:xfrm>
          <a:prstGeom prst="rect">
            <a:avLst/>
          </a:prstGeom>
        </p:spPr>
      </p:pic>
      <p:pic>
        <p:nvPicPr>
          <p:cNvPr id="4" name="Picture 3">
            <a:extLst>
              <a:ext uri="{FF2B5EF4-FFF2-40B4-BE49-F238E27FC236}">
                <a16:creationId xmlns:a16="http://schemas.microsoft.com/office/drawing/2014/main" id="{EB6307A1-7CB8-C69C-2A17-B89210CD1920}"/>
              </a:ext>
            </a:extLst>
          </p:cNvPr>
          <p:cNvPicPr>
            <a:picLocks noChangeAspect="1"/>
          </p:cNvPicPr>
          <p:nvPr/>
        </p:nvPicPr>
        <p:blipFill>
          <a:blip r:embed="rId3"/>
          <a:stretch>
            <a:fillRect/>
          </a:stretch>
        </p:blipFill>
        <p:spPr>
          <a:xfrm>
            <a:off x="5583627" y="1238256"/>
            <a:ext cx="3560373" cy="1920406"/>
          </a:xfrm>
          <a:prstGeom prst="rect">
            <a:avLst/>
          </a:prstGeom>
        </p:spPr>
      </p:pic>
      <p:pic>
        <p:nvPicPr>
          <p:cNvPr id="5" name="Picture 4">
            <a:extLst>
              <a:ext uri="{FF2B5EF4-FFF2-40B4-BE49-F238E27FC236}">
                <a16:creationId xmlns:a16="http://schemas.microsoft.com/office/drawing/2014/main" id="{2B3D37A6-6E46-D77A-90E1-7B3E7165C490}"/>
              </a:ext>
            </a:extLst>
          </p:cNvPr>
          <p:cNvPicPr>
            <a:picLocks noChangeAspect="1"/>
          </p:cNvPicPr>
          <p:nvPr/>
        </p:nvPicPr>
        <p:blipFill>
          <a:blip r:embed="rId4"/>
          <a:stretch>
            <a:fillRect/>
          </a:stretch>
        </p:blipFill>
        <p:spPr>
          <a:xfrm>
            <a:off x="5583627" y="3329366"/>
            <a:ext cx="3566469" cy="2024047"/>
          </a:xfrm>
          <a:prstGeom prst="rect">
            <a:avLst/>
          </a:prstGeom>
        </p:spPr>
      </p:pic>
    </p:spTree>
    <p:extLst>
      <p:ext uri="{BB962C8B-B14F-4D97-AF65-F5344CB8AC3E}">
        <p14:creationId xmlns:p14="http://schemas.microsoft.com/office/powerpoint/2010/main" val="1478944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8D582-6555-3409-6582-708CD9475189}"/>
              </a:ext>
            </a:extLst>
          </p:cNvPr>
          <p:cNvSpPr>
            <a:spLocks noGrp="1"/>
          </p:cNvSpPr>
          <p:nvPr>
            <p:ph type="title"/>
          </p:nvPr>
        </p:nvSpPr>
        <p:spPr>
          <a:xfrm>
            <a:off x="1915912" y="1061236"/>
            <a:ext cx="7857889" cy="698317"/>
          </a:xfrm>
        </p:spPr>
        <p:txBody>
          <a:bodyPr>
            <a:normAutofit fontScale="90000"/>
          </a:bodyPr>
          <a:lstStyle/>
          <a:p>
            <a:r>
              <a:rPr lang="en-US" dirty="0"/>
              <a:t>Federal Crop Insurance </a:t>
            </a:r>
            <a:br>
              <a:rPr lang="en-US" dirty="0"/>
            </a:br>
            <a:endParaRPr lang="en-US" dirty="0"/>
          </a:p>
        </p:txBody>
      </p:sp>
      <p:sp>
        <p:nvSpPr>
          <p:cNvPr id="3" name="Content Placeholder 2">
            <a:extLst>
              <a:ext uri="{FF2B5EF4-FFF2-40B4-BE49-F238E27FC236}">
                <a16:creationId xmlns:a16="http://schemas.microsoft.com/office/drawing/2014/main" id="{0CE98C31-8F0D-4799-28D2-59A69C0334EB}"/>
              </a:ext>
            </a:extLst>
          </p:cNvPr>
          <p:cNvSpPr>
            <a:spLocks noGrp="1"/>
          </p:cNvSpPr>
          <p:nvPr>
            <p:ph idx="1"/>
          </p:nvPr>
        </p:nvSpPr>
        <p:spPr>
          <a:xfrm>
            <a:off x="115410" y="1615736"/>
            <a:ext cx="8913179" cy="5242264"/>
          </a:xfrm>
        </p:spPr>
        <p:txBody>
          <a:bodyPr>
            <a:normAutofit fontScale="92500" lnSpcReduction="20000"/>
          </a:bodyPr>
          <a:lstStyle/>
          <a:p>
            <a:pPr indent="-342900" algn="just">
              <a:lnSpc>
                <a:spcPct val="100000"/>
              </a:lnSpc>
              <a:spcBef>
                <a:spcPts val="0"/>
              </a:spcBef>
              <a:spcAft>
                <a:spcPts val="600"/>
              </a:spcAft>
            </a:pPr>
            <a:r>
              <a:rPr lang="en-US" sz="2600" dirty="0">
                <a:latin typeface="Lato"/>
              </a:rPr>
              <a:t>Protects farmers against production and revenue losses from naturally occurring events – weather perils, insects, etc.</a:t>
            </a:r>
          </a:p>
          <a:p>
            <a:pPr marL="914400" lvl="3" indent="-457200" algn="just">
              <a:lnSpc>
                <a:spcPct val="100000"/>
              </a:lnSpc>
              <a:spcBef>
                <a:spcPts val="0"/>
              </a:spcBef>
              <a:spcAft>
                <a:spcPts val="600"/>
              </a:spcAft>
            </a:pPr>
            <a:r>
              <a:rPr lang="en-US" sz="2300" dirty="0">
                <a:solidFill>
                  <a:srgbClr val="065744"/>
                </a:solidFill>
                <a:latin typeface="Lato"/>
              </a:rPr>
              <a:t>Approximately 70% of losses are due to precipitation (flood/drought)</a:t>
            </a:r>
          </a:p>
          <a:p>
            <a:pPr indent="-457200" algn="just">
              <a:lnSpc>
                <a:spcPct val="100000"/>
              </a:lnSpc>
              <a:spcBef>
                <a:spcPts val="0"/>
              </a:spcBef>
            </a:pPr>
            <a:endParaRPr lang="en-US" sz="2600" dirty="0">
              <a:latin typeface="Lato"/>
            </a:endParaRPr>
          </a:p>
          <a:p>
            <a:pPr indent="-457200" algn="just">
              <a:lnSpc>
                <a:spcPct val="100000"/>
              </a:lnSpc>
              <a:spcBef>
                <a:spcPts val="0"/>
              </a:spcBef>
            </a:pPr>
            <a:r>
              <a:rPr lang="en-US" sz="2600" dirty="0">
                <a:latin typeface="Lato"/>
              </a:rPr>
              <a:t>USDA-RMA serves as the regulator and reinsurer for private market sells and services insurance contracts.</a:t>
            </a:r>
          </a:p>
          <a:p>
            <a:pPr algn="just">
              <a:lnSpc>
                <a:spcPct val="120000"/>
              </a:lnSpc>
              <a:spcBef>
                <a:spcPts val="0"/>
              </a:spcBef>
              <a:spcAft>
                <a:spcPts val="600"/>
              </a:spcAft>
            </a:pPr>
            <a:r>
              <a:rPr lang="en-US" sz="2600" b="0" dirty="0">
                <a:latin typeface="Lato"/>
              </a:rPr>
              <a:t>	</a:t>
            </a:r>
            <a:r>
              <a:rPr lang="en-US" sz="2600" dirty="0">
                <a:latin typeface="Lato"/>
              </a:rPr>
              <a:t>	</a:t>
            </a:r>
          </a:p>
          <a:p>
            <a:pPr indent="-457200" algn="just">
              <a:lnSpc>
                <a:spcPct val="120000"/>
              </a:lnSpc>
              <a:spcBef>
                <a:spcPts val="0"/>
              </a:spcBef>
              <a:spcAft>
                <a:spcPts val="600"/>
              </a:spcAft>
            </a:pPr>
            <a:r>
              <a:rPr lang="en-US" sz="2600" dirty="0">
                <a:latin typeface="Lato"/>
              </a:rPr>
              <a:t>Premiums for producers are subsidized by the Federal Government  </a:t>
            </a:r>
          </a:p>
          <a:p>
            <a:pPr marL="1028700" lvl="1" indent="-342900" algn="just">
              <a:lnSpc>
                <a:spcPct val="120000"/>
              </a:lnSpc>
              <a:spcBef>
                <a:spcPts val="0"/>
              </a:spcBef>
              <a:spcAft>
                <a:spcPts val="600"/>
              </a:spcAft>
            </a:pPr>
            <a:r>
              <a:rPr lang="en-US" sz="2300" b="0" dirty="0">
                <a:solidFill>
                  <a:srgbClr val="065744"/>
                </a:solidFill>
                <a:latin typeface="Lato"/>
              </a:rPr>
              <a:t>Varies by policy on average 62%</a:t>
            </a:r>
          </a:p>
          <a:p>
            <a:pPr lvl="1" indent="0" algn="just">
              <a:lnSpc>
                <a:spcPct val="120000"/>
              </a:lnSpc>
              <a:spcBef>
                <a:spcPts val="0"/>
              </a:spcBef>
              <a:buNone/>
            </a:pPr>
            <a:endParaRPr lang="en-US" sz="2300" b="0" dirty="0">
              <a:solidFill>
                <a:srgbClr val="065744"/>
              </a:solidFill>
              <a:latin typeface="Lato"/>
            </a:endParaRPr>
          </a:p>
          <a:p>
            <a:pPr indent="-457200" algn="just">
              <a:lnSpc>
                <a:spcPct val="100000"/>
              </a:lnSpc>
              <a:spcBef>
                <a:spcPts val="0"/>
              </a:spcBef>
            </a:pPr>
            <a:r>
              <a:rPr lang="en-US" sz="2600" dirty="0">
                <a:latin typeface="Lato"/>
              </a:rPr>
              <a:t>Largest permanent Farm Safety Net program</a:t>
            </a:r>
          </a:p>
          <a:p>
            <a:pPr indent="-457200" algn="just">
              <a:lnSpc>
                <a:spcPct val="100000"/>
              </a:lnSpc>
              <a:spcBef>
                <a:spcPts val="0"/>
              </a:spcBef>
            </a:pPr>
            <a:endParaRPr lang="en-US" sz="2300" b="0" dirty="0">
              <a:latin typeface="Lato"/>
            </a:endParaRPr>
          </a:p>
          <a:p>
            <a:pPr marL="914400" lvl="3" indent="-457200" algn="just">
              <a:lnSpc>
                <a:spcPct val="100000"/>
              </a:lnSpc>
              <a:spcBef>
                <a:spcPts val="0"/>
              </a:spcBef>
              <a:spcAft>
                <a:spcPts val="600"/>
              </a:spcAft>
            </a:pPr>
            <a:r>
              <a:rPr lang="en-US" sz="2300" dirty="0">
                <a:solidFill>
                  <a:srgbClr val="065744"/>
                </a:solidFill>
                <a:latin typeface="Lato"/>
              </a:rPr>
              <a:t>$207 billion insured value in 2023, with over 600 crop varieties.</a:t>
            </a:r>
          </a:p>
          <a:p>
            <a:pPr marL="457200" lvl="3" indent="0" algn="just">
              <a:lnSpc>
                <a:spcPct val="100000"/>
              </a:lnSpc>
              <a:spcBef>
                <a:spcPts val="0"/>
              </a:spcBef>
              <a:spcAft>
                <a:spcPts val="600"/>
              </a:spcAft>
              <a:buNone/>
            </a:pPr>
            <a:endParaRPr lang="en-US" sz="2600" dirty="0">
              <a:solidFill>
                <a:srgbClr val="065744"/>
              </a:solidFill>
              <a:latin typeface="Lato"/>
            </a:endParaRPr>
          </a:p>
          <a:p>
            <a:pPr marL="0" lvl="2" indent="0" algn="just">
              <a:lnSpc>
                <a:spcPct val="100000"/>
              </a:lnSpc>
              <a:spcBef>
                <a:spcPts val="0"/>
              </a:spcBef>
              <a:spcAft>
                <a:spcPts val="600"/>
              </a:spcAft>
              <a:buNone/>
            </a:pPr>
            <a:endParaRPr lang="en-US" sz="1800" dirty="0">
              <a:solidFill>
                <a:srgbClr val="065744"/>
              </a:solidFill>
              <a:latin typeface="Lato"/>
            </a:endParaRPr>
          </a:p>
          <a:p>
            <a:pPr marL="914400" lvl="3" indent="-457200" algn="just">
              <a:lnSpc>
                <a:spcPct val="100000"/>
              </a:lnSpc>
              <a:spcBef>
                <a:spcPts val="0"/>
              </a:spcBef>
              <a:spcAft>
                <a:spcPts val="600"/>
              </a:spcAft>
            </a:pPr>
            <a:endParaRPr lang="en-US" sz="1600" dirty="0">
              <a:solidFill>
                <a:srgbClr val="065744"/>
              </a:solidFill>
              <a:latin typeface="Lato"/>
            </a:endParaRPr>
          </a:p>
        </p:txBody>
      </p:sp>
    </p:spTree>
    <p:extLst>
      <p:ext uri="{BB962C8B-B14F-4D97-AF65-F5344CB8AC3E}">
        <p14:creationId xmlns:p14="http://schemas.microsoft.com/office/powerpoint/2010/main" val="3098652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40B70-5A94-CDF3-6890-35D31EFC97E9}"/>
              </a:ext>
            </a:extLst>
          </p:cNvPr>
          <p:cNvSpPr>
            <a:spLocks noGrp="1"/>
          </p:cNvSpPr>
          <p:nvPr>
            <p:ph type="title"/>
          </p:nvPr>
        </p:nvSpPr>
        <p:spPr>
          <a:xfrm>
            <a:off x="1125800" y="947920"/>
            <a:ext cx="7104764" cy="698317"/>
          </a:xfrm>
        </p:spPr>
        <p:txBody>
          <a:bodyPr>
            <a:normAutofit/>
          </a:bodyPr>
          <a:lstStyle/>
          <a:p>
            <a:r>
              <a:rPr lang="en-US" dirty="0"/>
              <a:t>Federal Crop Insurance, cont. </a:t>
            </a:r>
          </a:p>
        </p:txBody>
      </p:sp>
      <p:sp>
        <p:nvSpPr>
          <p:cNvPr id="3" name="Content Placeholder 2">
            <a:extLst>
              <a:ext uri="{FF2B5EF4-FFF2-40B4-BE49-F238E27FC236}">
                <a16:creationId xmlns:a16="http://schemas.microsoft.com/office/drawing/2014/main" id="{78A2BDC5-3831-AE25-D748-C2649BBAED49}"/>
              </a:ext>
            </a:extLst>
          </p:cNvPr>
          <p:cNvSpPr>
            <a:spLocks noGrp="1"/>
          </p:cNvSpPr>
          <p:nvPr>
            <p:ph idx="1"/>
          </p:nvPr>
        </p:nvSpPr>
        <p:spPr/>
        <p:txBody>
          <a:bodyPr>
            <a:normAutofit fontScale="92500" lnSpcReduction="10000"/>
          </a:bodyPr>
          <a:lstStyle/>
          <a:p>
            <a:pPr marL="0" lvl="2" indent="0" algn="just">
              <a:lnSpc>
                <a:spcPct val="100000"/>
              </a:lnSpc>
              <a:spcBef>
                <a:spcPts val="0"/>
              </a:spcBef>
              <a:spcAft>
                <a:spcPts val="600"/>
              </a:spcAft>
              <a:buNone/>
            </a:pPr>
            <a:r>
              <a:rPr lang="en-US" sz="2600" b="1" dirty="0">
                <a:solidFill>
                  <a:srgbClr val="065744"/>
                </a:solidFill>
                <a:latin typeface="Lato"/>
              </a:rPr>
              <a:t>Crop Insurance Options Offered </a:t>
            </a:r>
          </a:p>
          <a:p>
            <a:pPr lvl="1"/>
            <a:r>
              <a:rPr lang="en-US" sz="2300" dirty="0">
                <a:solidFill>
                  <a:srgbClr val="065744"/>
                </a:solidFill>
                <a:latin typeface="Lato" panose="020F0502020204030203" pitchFamily="34" charset="0"/>
                <a:cs typeface="Times New Roman"/>
              </a:rPr>
              <a:t>Multi-Peril Crop Insurance (MPCI), Actual Production History (APH) Coverage</a:t>
            </a:r>
          </a:p>
          <a:p>
            <a:pPr lvl="1"/>
            <a:r>
              <a:rPr lang="en-US" sz="2300" dirty="0">
                <a:solidFill>
                  <a:srgbClr val="065744"/>
                </a:solidFill>
                <a:latin typeface="Lato" panose="020F0502020204030203" pitchFamily="34" charset="0"/>
                <a:cs typeface="Times New Roman"/>
              </a:rPr>
              <a:t>Whole Farm Revenue Protection (WFRP)</a:t>
            </a:r>
          </a:p>
          <a:p>
            <a:pPr lvl="2"/>
            <a:r>
              <a:rPr lang="en-US" sz="2300" dirty="0">
                <a:solidFill>
                  <a:srgbClr val="065744"/>
                </a:solidFill>
                <a:latin typeface="Lato" panose="020F0502020204030203" pitchFamily="34" charset="0"/>
                <a:cs typeface="Times New Roman"/>
              </a:rPr>
              <a:t>Micro Farm</a:t>
            </a:r>
          </a:p>
          <a:p>
            <a:pPr lvl="1"/>
            <a:r>
              <a:rPr lang="en-US" sz="2300" dirty="0">
                <a:solidFill>
                  <a:srgbClr val="065744"/>
                </a:solidFill>
                <a:latin typeface="Lato" panose="020F0502020204030203" pitchFamily="34" charset="0"/>
                <a:cs typeface="Times New Roman"/>
              </a:rPr>
              <a:t>Nursery and Nursery Value Select (NVS)</a:t>
            </a:r>
          </a:p>
          <a:p>
            <a:pPr lvl="1"/>
            <a:r>
              <a:rPr lang="en-US" sz="2300" dirty="0">
                <a:solidFill>
                  <a:srgbClr val="065744"/>
                </a:solidFill>
                <a:latin typeface="Lato" panose="020F0502020204030203" pitchFamily="34" charset="0"/>
                <a:cs typeface="Times New Roman"/>
              </a:rPr>
              <a:t>Controlled Environment (CE)</a:t>
            </a:r>
          </a:p>
          <a:p>
            <a:pPr lvl="1"/>
            <a:r>
              <a:rPr lang="en-US" sz="2300" dirty="0">
                <a:solidFill>
                  <a:srgbClr val="065744"/>
                </a:solidFill>
                <a:latin typeface="Lato" panose="020F0502020204030203" pitchFamily="34" charset="0"/>
                <a:cs typeface="Times New Roman"/>
              </a:rPr>
              <a:t>Livestock Risk Protection (LRP)</a:t>
            </a:r>
          </a:p>
          <a:p>
            <a:pPr lvl="1"/>
            <a:r>
              <a:rPr lang="en-US" sz="2300" dirty="0">
                <a:solidFill>
                  <a:srgbClr val="065744"/>
                </a:solidFill>
                <a:latin typeface="Lato" panose="020F0502020204030203" pitchFamily="34" charset="0"/>
                <a:cs typeface="Times New Roman"/>
              </a:rPr>
              <a:t>Dairy Revenue Protection</a:t>
            </a:r>
          </a:p>
          <a:p>
            <a:pPr lvl="1"/>
            <a:r>
              <a:rPr lang="en-US" sz="2300" dirty="0">
                <a:solidFill>
                  <a:srgbClr val="065744"/>
                </a:solidFill>
                <a:latin typeface="Lato" panose="020F0502020204030203" pitchFamily="34" charset="0"/>
                <a:cs typeface="Times New Roman"/>
              </a:rPr>
              <a:t>Pasture, Rangeland, Forage (PRF)</a:t>
            </a:r>
          </a:p>
          <a:p>
            <a:pPr lvl="1"/>
            <a:r>
              <a:rPr lang="en-US" sz="2300" dirty="0">
                <a:solidFill>
                  <a:srgbClr val="065744"/>
                </a:solidFill>
                <a:latin typeface="Lato" panose="020F0502020204030203" pitchFamily="34" charset="0"/>
                <a:cs typeface="Times New Roman"/>
              </a:rPr>
              <a:t>Revenue Protection (RP)</a:t>
            </a:r>
          </a:p>
          <a:p>
            <a:pPr lvl="1"/>
            <a:r>
              <a:rPr lang="en-US" sz="2300" dirty="0">
                <a:solidFill>
                  <a:srgbClr val="065744"/>
                </a:solidFill>
                <a:latin typeface="Lato" panose="020F0502020204030203" pitchFamily="34" charset="0"/>
                <a:cs typeface="Times New Roman"/>
              </a:rPr>
              <a:t>Yield Protection (YP)</a:t>
            </a:r>
          </a:p>
          <a:p>
            <a:pPr lvl="1"/>
            <a:r>
              <a:rPr lang="en-US" sz="2300" dirty="0">
                <a:solidFill>
                  <a:srgbClr val="065744"/>
                </a:solidFill>
                <a:latin typeface="Lato" panose="020F0502020204030203" pitchFamily="34" charset="0"/>
                <a:cs typeface="Times New Roman"/>
              </a:rPr>
              <a:t>Shellfish</a:t>
            </a:r>
          </a:p>
          <a:p>
            <a:endParaRPr lang="en-US" dirty="0"/>
          </a:p>
        </p:txBody>
      </p:sp>
      <p:sp>
        <p:nvSpPr>
          <p:cNvPr id="4" name="Slide Number Placeholder 3">
            <a:extLst>
              <a:ext uri="{FF2B5EF4-FFF2-40B4-BE49-F238E27FC236}">
                <a16:creationId xmlns:a16="http://schemas.microsoft.com/office/drawing/2014/main" id="{C773ED08-D5CE-A06B-AFA7-FC0915047A17}"/>
              </a:ext>
            </a:extLst>
          </p:cNvPr>
          <p:cNvSpPr>
            <a:spLocks noGrp="1"/>
          </p:cNvSpPr>
          <p:nvPr>
            <p:ph type="sldNum" sz="quarter" idx="12"/>
          </p:nvPr>
        </p:nvSpPr>
        <p:spPr/>
        <p:txBody>
          <a:bodyPr/>
          <a:lstStyle/>
          <a:p>
            <a:fld id="{74AD7C1D-1BAF-4A43-8B86-2FB8EFB06079}" type="slidenum">
              <a:rPr lang="en-US" smtClean="0"/>
              <a:t>3</a:t>
            </a:fld>
            <a:endParaRPr lang="en-US"/>
          </a:p>
        </p:txBody>
      </p:sp>
    </p:spTree>
    <p:extLst>
      <p:ext uri="{BB962C8B-B14F-4D97-AF65-F5344CB8AC3E}">
        <p14:creationId xmlns:p14="http://schemas.microsoft.com/office/powerpoint/2010/main" val="2339973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0700A-392D-E201-E5F2-82D9890C3824}"/>
              </a:ext>
            </a:extLst>
          </p:cNvPr>
          <p:cNvSpPr>
            <a:spLocks noGrp="1"/>
          </p:cNvSpPr>
          <p:nvPr>
            <p:ph type="title"/>
          </p:nvPr>
        </p:nvSpPr>
        <p:spPr>
          <a:xfrm>
            <a:off x="1410586" y="812984"/>
            <a:ext cx="7104764" cy="698317"/>
          </a:xfrm>
        </p:spPr>
        <p:txBody>
          <a:bodyPr/>
          <a:lstStyle/>
          <a:p>
            <a:r>
              <a:rPr lang="en-US" dirty="0"/>
              <a:t>Getting Crop Insurance</a:t>
            </a:r>
          </a:p>
        </p:txBody>
      </p:sp>
      <p:sp>
        <p:nvSpPr>
          <p:cNvPr id="3" name="Content Placeholder 2">
            <a:extLst>
              <a:ext uri="{FF2B5EF4-FFF2-40B4-BE49-F238E27FC236}">
                <a16:creationId xmlns:a16="http://schemas.microsoft.com/office/drawing/2014/main" id="{6B93F00C-1837-79B2-0067-C13AE7BE1681}"/>
              </a:ext>
            </a:extLst>
          </p:cNvPr>
          <p:cNvSpPr>
            <a:spLocks noGrp="1"/>
          </p:cNvSpPr>
          <p:nvPr>
            <p:ph idx="1"/>
          </p:nvPr>
        </p:nvSpPr>
        <p:spPr>
          <a:xfrm>
            <a:off x="168676" y="1690689"/>
            <a:ext cx="8602462" cy="4486274"/>
          </a:xfrm>
        </p:spPr>
        <p:txBody>
          <a:bodyPr>
            <a:normAutofit fontScale="92500" lnSpcReduction="10000"/>
          </a:bodyPr>
          <a:lstStyle/>
          <a:p>
            <a:r>
              <a:rPr lang="en-US" dirty="0"/>
              <a:t>RMA </a:t>
            </a:r>
          </a:p>
          <a:p>
            <a:r>
              <a:rPr lang="en-US" dirty="0"/>
              <a:t>Agent Locator Tool</a:t>
            </a:r>
          </a:p>
          <a:p>
            <a:r>
              <a:rPr lang="en-US" sz="1400" dirty="0">
                <a:hlinkClick r:id="rId2"/>
              </a:rPr>
              <a:t>Agent Locator | RMA (usda.gov)</a:t>
            </a:r>
            <a:endParaRPr lang="en-US" sz="1400" dirty="0"/>
          </a:p>
          <a:p>
            <a:r>
              <a:rPr lang="en-US" sz="1400" dirty="0"/>
              <a:t>RMA cannot recommend one agent over</a:t>
            </a:r>
          </a:p>
          <a:p>
            <a:r>
              <a:rPr lang="en-US" sz="1400" dirty="0"/>
              <a:t>another.</a:t>
            </a:r>
          </a:p>
          <a:p>
            <a:endParaRPr lang="en-US" sz="1400" dirty="0"/>
          </a:p>
          <a:p>
            <a:r>
              <a:rPr lang="en-US" sz="1400" dirty="0"/>
              <a:t>Use RMA’s Agent Locator Tool to find a </a:t>
            </a:r>
          </a:p>
          <a:p>
            <a:r>
              <a:rPr lang="en-US" sz="1400" dirty="0"/>
              <a:t>Crop insurance agent near you.</a:t>
            </a:r>
          </a:p>
          <a:p>
            <a:endParaRPr lang="en-US" sz="1400" dirty="0"/>
          </a:p>
          <a:p>
            <a:r>
              <a:rPr lang="en-US" sz="1400" dirty="0"/>
              <a:t>Alternatively, find an agent through your </a:t>
            </a:r>
          </a:p>
          <a:p>
            <a:r>
              <a:rPr lang="en-US" sz="1400" dirty="0"/>
              <a:t>network. Consider  asking other farmers</a:t>
            </a:r>
          </a:p>
          <a:p>
            <a:r>
              <a:rPr lang="en-US" sz="1400" dirty="0"/>
              <a:t>to recommend and agent.</a:t>
            </a:r>
          </a:p>
          <a:p>
            <a:endParaRPr lang="en-US" sz="1400" dirty="0"/>
          </a:p>
          <a:p>
            <a:r>
              <a:rPr lang="en-US" sz="1400" dirty="0"/>
              <a:t>Meet with the agent to learn about crop insurance products that could work well for your farm. </a:t>
            </a:r>
          </a:p>
        </p:txBody>
      </p:sp>
      <p:sp>
        <p:nvSpPr>
          <p:cNvPr id="4" name="Slide Number Placeholder 3">
            <a:extLst>
              <a:ext uri="{FF2B5EF4-FFF2-40B4-BE49-F238E27FC236}">
                <a16:creationId xmlns:a16="http://schemas.microsoft.com/office/drawing/2014/main" id="{195B7E74-C4FA-F5F7-9AFD-3FE5F8A375AD}"/>
              </a:ext>
            </a:extLst>
          </p:cNvPr>
          <p:cNvSpPr>
            <a:spLocks noGrp="1"/>
          </p:cNvSpPr>
          <p:nvPr>
            <p:ph type="sldNum" sz="quarter" idx="12"/>
          </p:nvPr>
        </p:nvSpPr>
        <p:spPr/>
        <p:txBody>
          <a:bodyPr/>
          <a:lstStyle/>
          <a:p>
            <a:fld id="{74AD7C1D-1BAF-4A43-8B86-2FB8EFB06079}" type="slidenum">
              <a:rPr lang="en-US" smtClean="0"/>
              <a:t>4</a:t>
            </a:fld>
            <a:endParaRPr lang="en-US"/>
          </a:p>
        </p:txBody>
      </p:sp>
      <p:pic>
        <p:nvPicPr>
          <p:cNvPr id="6" name="Picture 5">
            <a:extLst>
              <a:ext uri="{FF2B5EF4-FFF2-40B4-BE49-F238E27FC236}">
                <a16:creationId xmlns:a16="http://schemas.microsoft.com/office/drawing/2014/main" id="{D2D2FF88-2BDB-FC8B-4A85-6C30AFBD8FF0}"/>
              </a:ext>
            </a:extLst>
          </p:cNvPr>
          <p:cNvPicPr>
            <a:picLocks noChangeAspect="1"/>
          </p:cNvPicPr>
          <p:nvPr/>
        </p:nvPicPr>
        <p:blipFill>
          <a:blip r:embed="rId3"/>
          <a:stretch>
            <a:fillRect/>
          </a:stretch>
        </p:blipFill>
        <p:spPr>
          <a:xfrm>
            <a:off x="4480724" y="1781301"/>
            <a:ext cx="3652184" cy="3682583"/>
          </a:xfrm>
          <a:prstGeom prst="rect">
            <a:avLst/>
          </a:prstGeom>
        </p:spPr>
      </p:pic>
    </p:spTree>
    <p:extLst>
      <p:ext uri="{BB962C8B-B14F-4D97-AF65-F5344CB8AC3E}">
        <p14:creationId xmlns:p14="http://schemas.microsoft.com/office/powerpoint/2010/main" val="2876910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1C6B02E-0385-882B-FD7C-9BDC5A86F1E0}"/>
              </a:ext>
            </a:extLst>
          </p:cNvPr>
          <p:cNvPicPr>
            <a:picLocks noGrp="1" noChangeAspect="1"/>
          </p:cNvPicPr>
          <p:nvPr>
            <p:ph idx="1"/>
          </p:nvPr>
        </p:nvPicPr>
        <p:blipFill rotWithShape="1">
          <a:blip r:embed="rId2"/>
          <a:srcRect t="54" r="-2" b="-2"/>
          <a:stretch/>
        </p:blipFill>
        <p:spPr>
          <a:xfrm>
            <a:off x="-4941" y="10"/>
            <a:ext cx="9148941" cy="6857990"/>
          </a:xfrm>
          <a:prstGeom prst="rect">
            <a:avLst/>
          </a:prstGeom>
        </p:spPr>
      </p:pic>
      <p:sp>
        <p:nvSpPr>
          <p:cNvPr id="4" name="Slide Number Placeholder 3">
            <a:extLst>
              <a:ext uri="{FF2B5EF4-FFF2-40B4-BE49-F238E27FC236}">
                <a16:creationId xmlns:a16="http://schemas.microsoft.com/office/drawing/2014/main" id="{22610C8B-948E-C396-9A22-E14083396179}"/>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lgn="r">
              <a:spcAft>
                <a:spcPts val="600"/>
              </a:spcAft>
            </a:pPr>
            <a:fld id="{74AD7C1D-1BAF-4A43-8B86-2FB8EFB06079}" type="slidenum">
              <a:rPr lang="en-US" sz="1200">
                <a:solidFill>
                  <a:srgbClr val="FFFFFF"/>
                </a:solidFill>
              </a:rPr>
              <a:pPr algn="r">
                <a:spcAft>
                  <a:spcPts val="600"/>
                </a:spcAft>
              </a:pPr>
              <a:t>5</a:t>
            </a:fld>
            <a:endParaRPr lang="en-US" sz="1200">
              <a:solidFill>
                <a:srgbClr val="FFFFFF"/>
              </a:solidFill>
            </a:endParaRPr>
          </a:p>
        </p:txBody>
      </p:sp>
    </p:spTree>
    <p:extLst>
      <p:ext uri="{BB962C8B-B14F-4D97-AF65-F5344CB8AC3E}">
        <p14:creationId xmlns:p14="http://schemas.microsoft.com/office/powerpoint/2010/main" val="1193991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8D582-6555-3409-6582-708CD9475189}"/>
              </a:ext>
            </a:extLst>
          </p:cNvPr>
          <p:cNvSpPr>
            <a:spLocks noGrp="1"/>
          </p:cNvSpPr>
          <p:nvPr>
            <p:ph type="title"/>
          </p:nvPr>
        </p:nvSpPr>
        <p:spPr>
          <a:xfrm>
            <a:off x="628649" y="992372"/>
            <a:ext cx="7857889" cy="698317"/>
          </a:xfrm>
        </p:spPr>
        <p:txBody>
          <a:bodyPr>
            <a:normAutofit fontScale="90000"/>
          </a:bodyPr>
          <a:lstStyle/>
          <a:p>
            <a:r>
              <a:rPr lang="en-US" dirty="0"/>
              <a:t>Crop Insurance </a:t>
            </a:r>
            <a:br>
              <a:rPr lang="en-US" dirty="0"/>
            </a:br>
            <a:r>
              <a:rPr lang="en-US" sz="3100" dirty="0"/>
              <a:t>Beginning/Veteran Farmer and Rancher Benefits</a:t>
            </a:r>
            <a:endParaRPr lang="en-US" dirty="0"/>
          </a:p>
        </p:txBody>
      </p:sp>
      <p:sp>
        <p:nvSpPr>
          <p:cNvPr id="3" name="Content Placeholder 2">
            <a:extLst>
              <a:ext uri="{FF2B5EF4-FFF2-40B4-BE49-F238E27FC236}">
                <a16:creationId xmlns:a16="http://schemas.microsoft.com/office/drawing/2014/main" id="{0CE98C31-8F0D-4799-28D2-59A69C0334EB}"/>
              </a:ext>
            </a:extLst>
          </p:cNvPr>
          <p:cNvSpPr>
            <a:spLocks noGrp="1"/>
          </p:cNvSpPr>
          <p:nvPr>
            <p:ph idx="1"/>
          </p:nvPr>
        </p:nvSpPr>
        <p:spPr>
          <a:xfrm>
            <a:off x="628650" y="1904370"/>
            <a:ext cx="7699192" cy="4627773"/>
          </a:xfrm>
        </p:spPr>
        <p:txBody>
          <a:bodyPr>
            <a:normAutofit fontScale="70000" lnSpcReduction="20000"/>
          </a:bodyPr>
          <a:lstStyle/>
          <a:p>
            <a:pPr>
              <a:lnSpc>
                <a:spcPct val="120000"/>
              </a:lnSpc>
            </a:pPr>
            <a:r>
              <a:rPr lang="en-US" dirty="0"/>
              <a:t>What benefits are available? </a:t>
            </a:r>
          </a:p>
          <a:p>
            <a:pPr marL="342900" indent="-342900">
              <a:lnSpc>
                <a:spcPct val="120000"/>
              </a:lnSpc>
              <a:buFont typeface="Arial" panose="020B0604020202020204" pitchFamily="34" charset="0"/>
              <a:buChar char="•"/>
            </a:pPr>
            <a:r>
              <a:rPr lang="en-US" sz="2400" b="0" dirty="0"/>
              <a:t>Exemption from administrative fees for catastrophic and additional coverage policies</a:t>
            </a:r>
          </a:p>
          <a:p>
            <a:pPr marL="342900" indent="-342900">
              <a:lnSpc>
                <a:spcPct val="120000"/>
              </a:lnSpc>
              <a:buFont typeface="Arial" panose="020B0604020202020204" pitchFamily="34" charset="0"/>
              <a:buChar char="•"/>
            </a:pPr>
            <a:r>
              <a:rPr lang="en-US" sz="2400" b="0" dirty="0"/>
              <a:t>Reduced cost for additional coverage policies through an additional 10 percentage points of the premium subsidy</a:t>
            </a:r>
          </a:p>
          <a:p>
            <a:pPr marL="342900" indent="-342900">
              <a:lnSpc>
                <a:spcPct val="120000"/>
              </a:lnSpc>
              <a:buFont typeface="Arial" panose="020B0604020202020204" pitchFamily="34" charset="0"/>
              <a:buChar char="•"/>
            </a:pPr>
            <a:r>
              <a:rPr lang="en-US" sz="2400" b="0" dirty="0"/>
              <a:t>Use of another person’s production history for the specific acreage transferred to the BFR or VFR if they were previously involved in decision making or physical activities on any farm that produced a crop or livestock</a:t>
            </a:r>
          </a:p>
          <a:p>
            <a:pPr marL="342900" indent="-342900">
              <a:lnSpc>
                <a:spcPct val="120000"/>
              </a:lnSpc>
              <a:buFont typeface="Arial" panose="020B0604020202020204" pitchFamily="34" charset="0"/>
              <a:buChar char="•"/>
            </a:pPr>
            <a:r>
              <a:rPr lang="en-US" sz="2400" b="0" dirty="0"/>
              <a:t>An increase in the substitute Yield Adjustment</a:t>
            </a:r>
          </a:p>
          <a:p>
            <a:pPr>
              <a:lnSpc>
                <a:spcPct val="120000"/>
              </a:lnSpc>
            </a:pPr>
            <a:r>
              <a:rPr lang="en-US" dirty="0"/>
              <a:t>How long do benefits last?</a:t>
            </a:r>
          </a:p>
          <a:p>
            <a:pPr marL="342900" indent="-342900">
              <a:lnSpc>
                <a:spcPct val="120000"/>
              </a:lnSpc>
              <a:buFont typeface="Arial" panose="020B0604020202020204" pitchFamily="34" charset="0"/>
              <a:buChar char="•"/>
            </a:pPr>
            <a:r>
              <a:rPr lang="en-US" sz="2400" b="0" dirty="0"/>
              <a:t>Up to 5 years, as long as you still qualify as a beginning/veteran farmer        (10 years for Whole Farm Revenue Protection Program); or</a:t>
            </a:r>
          </a:p>
          <a:p>
            <a:pPr marL="342900" indent="-342900">
              <a:lnSpc>
                <a:spcPct val="120000"/>
              </a:lnSpc>
              <a:buFont typeface="Arial" panose="020B0604020202020204" pitchFamily="34" charset="0"/>
              <a:buChar char="•"/>
            </a:pPr>
            <a:r>
              <a:rPr lang="en-US" sz="2400" b="0" dirty="0"/>
              <a:t>You cancel your application. </a:t>
            </a:r>
          </a:p>
        </p:txBody>
      </p:sp>
    </p:spTree>
    <p:extLst>
      <p:ext uri="{BB962C8B-B14F-4D97-AF65-F5344CB8AC3E}">
        <p14:creationId xmlns:p14="http://schemas.microsoft.com/office/powerpoint/2010/main" val="105672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8D582-6555-3409-6582-708CD9475189}"/>
              </a:ext>
            </a:extLst>
          </p:cNvPr>
          <p:cNvSpPr>
            <a:spLocks noGrp="1"/>
          </p:cNvSpPr>
          <p:nvPr>
            <p:ph type="title"/>
          </p:nvPr>
        </p:nvSpPr>
        <p:spPr>
          <a:xfrm>
            <a:off x="628649" y="992372"/>
            <a:ext cx="7857889" cy="698317"/>
          </a:xfrm>
        </p:spPr>
        <p:txBody>
          <a:bodyPr>
            <a:normAutofit fontScale="90000"/>
          </a:bodyPr>
          <a:lstStyle/>
          <a:p>
            <a:r>
              <a:rPr lang="en-US"/>
              <a:t>Crop Insurance </a:t>
            </a:r>
            <a:br>
              <a:rPr lang="en-US"/>
            </a:br>
            <a:r>
              <a:rPr lang="en-US" sz="3100"/>
              <a:t>Beginning/Veteran Farmer and Rancher Benefits</a:t>
            </a:r>
            <a:endParaRPr lang="en-US"/>
          </a:p>
        </p:txBody>
      </p:sp>
      <p:sp>
        <p:nvSpPr>
          <p:cNvPr id="3" name="Content Placeholder 2">
            <a:extLst>
              <a:ext uri="{FF2B5EF4-FFF2-40B4-BE49-F238E27FC236}">
                <a16:creationId xmlns:a16="http://schemas.microsoft.com/office/drawing/2014/main" id="{0CE98C31-8F0D-4799-28D2-59A69C0334EB}"/>
              </a:ext>
            </a:extLst>
          </p:cNvPr>
          <p:cNvSpPr>
            <a:spLocks noGrp="1"/>
          </p:cNvSpPr>
          <p:nvPr>
            <p:ph idx="1"/>
          </p:nvPr>
        </p:nvSpPr>
        <p:spPr>
          <a:xfrm>
            <a:off x="716455" y="1977065"/>
            <a:ext cx="8302287" cy="4701233"/>
          </a:xfrm>
        </p:spPr>
        <p:txBody>
          <a:bodyPr>
            <a:normAutofit/>
          </a:bodyPr>
          <a:lstStyle/>
          <a:p>
            <a:r>
              <a:rPr lang="en-US" dirty="0"/>
              <a:t>Who is a Beginning Farmer/Rancher? </a:t>
            </a:r>
          </a:p>
          <a:p>
            <a:r>
              <a:rPr lang="en-US" sz="2400" b="0" dirty="0"/>
              <a:t>For crop insurance benefits, someone who has not operated a farm or ranch for more than 5 crop years. </a:t>
            </a:r>
          </a:p>
          <a:p>
            <a:r>
              <a:rPr lang="en-US" sz="2400" b="0" dirty="0"/>
              <a:t>You may be able to exclude some years: </a:t>
            </a:r>
          </a:p>
          <a:p>
            <a:pPr marL="1028700" lvl="1" indent="-342900"/>
            <a:r>
              <a:rPr lang="en-US" sz="2000" b="0" dirty="0"/>
              <a:t>If you were under 18 years old</a:t>
            </a:r>
          </a:p>
          <a:p>
            <a:pPr marL="1028700" lvl="1" indent="-342900"/>
            <a:r>
              <a:rPr lang="en-US" sz="2000" b="0" dirty="0"/>
              <a:t>If you were enrolled in post-secondary studies</a:t>
            </a:r>
          </a:p>
          <a:p>
            <a:pPr marL="1028700" lvl="1" indent="-342900"/>
            <a:r>
              <a:rPr lang="en-US" sz="2000" b="0" dirty="0"/>
              <a:t>If you were active duty in the military</a:t>
            </a:r>
          </a:p>
          <a:p>
            <a:r>
              <a:rPr lang="en-US" dirty="0"/>
              <a:t>Who is a Veteran Farmer? </a:t>
            </a:r>
          </a:p>
          <a:p>
            <a:pPr>
              <a:spcBef>
                <a:spcPts val="0"/>
              </a:spcBef>
            </a:pPr>
            <a:r>
              <a:rPr lang="en-US" sz="2400" b="0" dirty="0"/>
              <a:t>For crop insurance benefits, a veteran who has not operated a farm or ranch for more than 5 years, or first </a:t>
            </a:r>
          </a:p>
          <a:p>
            <a:pPr>
              <a:spcBef>
                <a:spcPts val="0"/>
              </a:spcBef>
            </a:pPr>
            <a:r>
              <a:rPr lang="en-US" sz="2400" b="0" dirty="0"/>
              <a:t>obtained veteran.</a:t>
            </a:r>
          </a:p>
        </p:txBody>
      </p:sp>
    </p:spTree>
    <p:extLst>
      <p:ext uri="{BB962C8B-B14F-4D97-AF65-F5344CB8AC3E}">
        <p14:creationId xmlns:p14="http://schemas.microsoft.com/office/powerpoint/2010/main" val="1618707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12B5-1B2E-DBD3-E191-A32A84BA110D}"/>
              </a:ext>
            </a:extLst>
          </p:cNvPr>
          <p:cNvSpPr>
            <a:spLocks noGrp="1"/>
          </p:cNvSpPr>
          <p:nvPr>
            <p:ph type="title"/>
          </p:nvPr>
        </p:nvSpPr>
        <p:spPr>
          <a:xfrm>
            <a:off x="628649" y="992372"/>
            <a:ext cx="7973813" cy="720065"/>
          </a:xfrm>
        </p:spPr>
        <p:txBody>
          <a:bodyPr/>
          <a:lstStyle/>
          <a:p>
            <a:r>
              <a:rPr lang="en-US" sz="3600" dirty="0">
                <a:latin typeface="Lato"/>
                <a:ea typeface="Lato"/>
                <a:cs typeface="Lato"/>
              </a:rPr>
              <a:t>Whole-Farm Revenue Protection</a:t>
            </a:r>
            <a:endParaRPr lang="en-US" dirty="0">
              <a:latin typeface="Lato"/>
            </a:endParaRPr>
          </a:p>
        </p:txBody>
      </p:sp>
      <p:sp>
        <p:nvSpPr>
          <p:cNvPr id="4" name="Slide Number Placeholder 3">
            <a:extLst>
              <a:ext uri="{FF2B5EF4-FFF2-40B4-BE49-F238E27FC236}">
                <a16:creationId xmlns:a16="http://schemas.microsoft.com/office/drawing/2014/main" id="{23933E4D-5BF5-9165-1B2D-015793C413D3}"/>
              </a:ext>
            </a:extLst>
          </p:cNvPr>
          <p:cNvSpPr>
            <a:spLocks noGrp="1"/>
          </p:cNvSpPr>
          <p:nvPr>
            <p:ph type="sldNum" sz="quarter" idx="12"/>
          </p:nvPr>
        </p:nvSpPr>
        <p:spPr/>
        <p:txBody>
          <a:bodyPr/>
          <a:lstStyle/>
          <a:p>
            <a:fld id="{74AD7C1D-1BAF-4A43-8B86-2FB8EFB06079}" type="slidenum">
              <a:rPr lang="en-US" smtClean="0"/>
              <a:t>8</a:t>
            </a:fld>
            <a:endParaRPr lang="en-US"/>
          </a:p>
        </p:txBody>
      </p:sp>
      <p:sp>
        <p:nvSpPr>
          <p:cNvPr id="19" name="Content Placeholder 18">
            <a:extLst>
              <a:ext uri="{FF2B5EF4-FFF2-40B4-BE49-F238E27FC236}">
                <a16:creationId xmlns:a16="http://schemas.microsoft.com/office/drawing/2014/main" id="{B3969C6B-E019-9F57-B763-07673B282EE4}"/>
              </a:ext>
            </a:extLst>
          </p:cNvPr>
          <p:cNvSpPr>
            <a:spLocks noGrp="1"/>
          </p:cNvSpPr>
          <p:nvPr>
            <p:ph idx="1"/>
          </p:nvPr>
        </p:nvSpPr>
        <p:spPr>
          <a:xfrm>
            <a:off x="690316" y="1899821"/>
            <a:ext cx="7912146" cy="4460713"/>
          </a:xfrm>
        </p:spPr>
        <p:txBody>
          <a:bodyPr vert="horz" lIns="91440" tIns="45720" rIns="91440" bIns="45720" rtlCol="0" anchor="t">
            <a:normAutofit/>
          </a:bodyPr>
          <a:lstStyle/>
          <a:p>
            <a:r>
              <a:rPr lang="en-US" sz="2400" dirty="0">
                <a:latin typeface="Lato"/>
                <a:ea typeface="Lato"/>
                <a:cs typeface="Lato"/>
              </a:rPr>
              <a:t>What is Whole-Farm Revenue Protection (WFRP)?</a:t>
            </a:r>
            <a:endParaRPr lang="en-US" sz="2400" dirty="0">
              <a:latin typeface="Lato"/>
            </a:endParaRPr>
          </a:p>
          <a:p>
            <a:pPr marL="342900" indent="-342900">
              <a:buChar char="•"/>
            </a:pPr>
            <a:r>
              <a:rPr lang="en-US" sz="2400" b="0" dirty="0">
                <a:latin typeface="Lato"/>
                <a:ea typeface="Lato"/>
                <a:cs typeface="Lato"/>
              </a:rPr>
              <a:t>It’s a crop insurance policy that helps protect your revenue when there is a loss.</a:t>
            </a:r>
            <a:endParaRPr lang="en-US" sz="2400" b="0" dirty="0">
              <a:ea typeface="Lato" panose="020F0502020204030203" pitchFamily="34" charset="77"/>
              <a:cs typeface="Lato" panose="020F0502020204030203" pitchFamily="34" charset="77"/>
            </a:endParaRPr>
          </a:p>
          <a:p>
            <a:pPr marL="342900" indent="-342900">
              <a:buChar char="•"/>
            </a:pPr>
            <a:r>
              <a:rPr lang="en-US" sz="2400" b="0" dirty="0">
                <a:latin typeface="Lato"/>
                <a:ea typeface="Lato"/>
                <a:cs typeface="Lato"/>
              </a:rPr>
              <a:t>Covers most crops. Ideal for specialty crop producers/diverse operation.</a:t>
            </a:r>
          </a:p>
          <a:p>
            <a:pPr marL="342900" indent="-342900">
              <a:buChar char="•"/>
            </a:pPr>
            <a:r>
              <a:rPr lang="en-US" sz="2400" b="0" dirty="0">
                <a:latin typeface="Lato"/>
                <a:ea typeface="Lato"/>
                <a:cs typeface="Lato"/>
              </a:rPr>
              <a:t>Available nationwide for farms with up to $17 million in revenue.</a:t>
            </a:r>
            <a:endParaRPr lang="en-US" sz="2400" b="0" dirty="0">
              <a:ea typeface="Lato" panose="020F0502020204030203" pitchFamily="34" charset="77"/>
              <a:cs typeface="Lato" panose="020F0502020204030203" pitchFamily="34" charset="77"/>
            </a:endParaRPr>
          </a:p>
          <a:p>
            <a:pPr marL="1028700" lvl="1"/>
            <a:r>
              <a:rPr lang="en-US" dirty="0">
                <a:solidFill>
                  <a:srgbClr val="000000"/>
                </a:solidFill>
                <a:latin typeface="Lato"/>
                <a:ea typeface="Lato"/>
                <a:cs typeface="Lato"/>
              </a:rPr>
              <a:t>Farms with $350,000 or less in revenue are eligible for the </a:t>
            </a:r>
            <a:r>
              <a:rPr lang="en-US" b="1" i="1" dirty="0">
                <a:solidFill>
                  <a:srgbClr val="000000"/>
                </a:solidFill>
                <a:latin typeface="Lato"/>
                <a:ea typeface="Lato"/>
                <a:cs typeface="Lato"/>
              </a:rPr>
              <a:t>Micro Farm</a:t>
            </a:r>
            <a:r>
              <a:rPr lang="en-US" dirty="0">
                <a:solidFill>
                  <a:srgbClr val="000000"/>
                </a:solidFill>
                <a:latin typeface="Lato"/>
                <a:ea typeface="Lato"/>
                <a:cs typeface="Lato"/>
              </a:rPr>
              <a:t> policy.</a:t>
            </a:r>
          </a:p>
          <a:p>
            <a:pPr marL="1028700" lvl="1">
              <a:buChar char="•"/>
            </a:pPr>
            <a:r>
              <a:rPr lang="en-US" b="1" i="1" dirty="0">
                <a:solidFill>
                  <a:srgbClr val="000000"/>
                </a:solidFill>
                <a:latin typeface="Lato"/>
                <a:ea typeface="Lato"/>
                <a:cs typeface="Lato"/>
              </a:rPr>
              <a:t>Micro Farm</a:t>
            </a:r>
            <a:r>
              <a:rPr lang="en-US" i="1" dirty="0">
                <a:solidFill>
                  <a:srgbClr val="000000"/>
                </a:solidFill>
                <a:latin typeface="Lato"/>
                <a:ea typeface="Lato"/>
                <a:cs typeface="Lato"/>
              </a:rPr>
              <a:t> </a:t>
            </a:r>
            <a:r>
              <a:rPr lang="en-US" b="0" dirty="0">
                <a:solidFill>
                  <a:srgbClr val="000000"/>
                </a:solidFill>
                <a:latin typeface="Lato"/>
                <a:ea typeface="Lato"/>
                <a:cs typeface="Lato"/>
              </a:rPr>
              <a:t>is a simplified version of WFRP</a:t>
            </a:r>
            <a:r>
              <a:rPr lang="en-US" dirty="0">
                <a:solidFill>
                  <a:srgbClr val="000000"/>
                </a:solidFill>
                <a:latin typeface="Lato"/>
                <a:ea typeface="Lato"/>
                <a:cs typeface="Lato"/>
              </a:rPr>
              <a:t>.</a:t>
            </a:r>
            <a:r>
              <a:rPr lang="en-US" b="0" dirty="0">
                <a:solidFill>
                  <a:srgbClr val="000000"/>
                </a:solidFill>
                <a:latin typeface="Lato"/>
                <a:ea typeface="Lato"/>
                <a:cs typeface="Lato"/>
              </a:rPr>
              <a:t> </a:t>
            </a:r>
            <a:endParaRPr lang="en-US" dirty="0">
              <a:ea typeface="Lato" panose="020F0502020204030203" pitchFamily="34" charset="77"/>
              <a:cs typeface="Lato" panose="020F0502020204030203" pitchFamily="34" charset="77"/>
            </a:endParaRPr>
          </a:p>
          <a:p>
            <a:endParaRPr lang="en-US" dirty="0">
              <a:ea typeface="Lato"/>
              <a:cs typeface="Lato"/>
            </a:endParaRPr>
          </a:p>
        </p:txBody>
      </p:sp>
      <p:sp>
        <p:nvSpPr>
          <p:cNvPr id="21" name="Title 1">
            <a:extLst>
              <a:ext uri="{FF2B5EF4-FFF2-40B4-BE49-F238E27FC236}">
                <a16:creationId xmlns:a16="http://schemas.microsoft.com/office/drawing/2014/main" id="{51B5794E-D34E-7A5E-72DF-E322125862E8}"/>
              </a:ext>
            </a:extLst>
          </p:cNvPr>
          <p:cNvSpPr txBox="1">
            <a:spLocks/>
          </p:cNvSpPr>
          <p:nvPr/>
        </p:nvSpPr>
        <p:spPr>
          <a:xfrm>
            <a:off x="5230312" y="1712437"/>
            <a:ext cx="2571120" cy="4911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rgbClr val="0178CD"/>
                </a:solidFill>
                <a:latin typeface="Lato" panose="020F0502020204030203" pitchFamily="34" charset="77"/>
                <a:ea typeface="+mj-ea"/>
                <a:cs typeface="+mj-cs"/>
              </a:defRPr>
            </a:lvl1pPr>
          </a:lstStyle>
          <a:p>
            <a:r>
              <a:rPr lang="en-US" sz="2400" i="1" dirty="0">
                <a:latin typeface="Lato"/>
                <a:ea typeface="Lato"/>
                <a:cs typeface="Lato"/>
              </a:rPr>
              <a:t>And Micro Farm</a:t>
            </a:r>
            <a:endParaRPr lang="en-US" dirty="0"/>
          </a:p>
          <a:p>
            <a:endParaRPr lang="en-US" sz="3600" dirty="0">
              <a:latin typeface="Lato"/>
              <a:ea typeface="Lato"/>
              <a:cs typeface="Lato"/>
            </a:endParaRPr>
          </a:p>
        </p:txBody>
      </p:sp>
    </p:spTree>
    <p:extLst>
      <p:ext uri="{BB962C8B-B14F-4D97-AF65-F5344CB8AC3E}">
        <p14:creationId xmlns:p14="http://schemas.microsoft.com/office/powerpoint/2010/main" val="651620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DE2B7-FC2B-6A0F-C284-8EA9E107E099}"/>
              </a:ext>
            </a:extLst>
          </p:cNvPr>
          <p:cNvSpPr>
            <a:spLocks noGrp="1"/>
          </p:cNvSpPr>
          <p:nvPr>
            <p:ph type="title"/>
          </p:nvPr>
        </p:nvSpPr>
        <p:spPr>
          <a:xfrm>
            <a:off x="301841" y="992373"/>
            <a:ext cx="7104764" cy="698317"/>
          </a:xfrm>
        </p:spPr>
        <p:txBody>
          <a:bodyPr>
            <a:normAutofit/>
          </a:bodyPr>
          <a:lstStyle/>
          <a:p>
            <a:r>
              <a:rPr lang="en-US" sz="3600" dirty="0"/>
              <a:t>Application</a:t>
            </a:r>
          </a:p>
        </p:txBody>
      </p:sp>
      <p:sp>
        <p:nvSpPr>
          <p:cNvPr id="3" name="Content Placeholder 2">
            <a:extLst>
              <a:ext uri="{FF2B5EF4-FFF2-40B4-BE49-F238E27FC236}">
                <a16:creationId xmlns:a16="http://schemas.microsoft.com/office/drawing/2014/main" id="{23BB66B4-162D-924C-7254-F1D1DCD5D7E7}"/>
              </a:ext>
            </a:extLst>
          </p:cNvPr>
          <p:cNvSpPr>
            <a:spLocks noGrp="1"/>
          </p:cNvSpPr>
          <p:nvPr>
            <p:ph idx="1"/>
          </p:nvPr>
        </p:nvSpPr>
        <p:spPr>
          <a:xfrm>
            <a:off x="301841" y="1690690"/>
            <a:ext cx="7431573" cy="4976810"/>
          </a:xfrm>
        </p:spPr>
        <p:txBody>
          <a:bodyPr>
            <a:normAutofit fontScale="92500" lnSpcReduction="10000"/>
          </a:bodyPr>
          <a:lstStyle/>
          <a:p>
            <a:r>
              <a:rPr lang="en-US" sz="2400" dirty="0"/>
              <a:t>Sales Closing Dates vary across </a:t>
            </a:r>
          </a:p>
          <a:p>
            <a:r>
              <a:rPr lang="en-US" sz="2400" dirty="0"/>
              <a:t>the United States; please check with </a:t>
            </a:r>
          </a:p>
          <a:p>
            <a:r>
              <a:rPr lang="en-US" sz="2400" dirty="0"/>
              <a:t>your agent or the Actuarial Information </a:t>
            </a:r>
          </a:p>
          <a:p>
            <a:r>
              <a:rPr lang="en-US" sz="2400" dirty="0"/>
              <a:t>Browser on the RMA Website. </a:t>
            </a:r>
          </a:p>
          <a:p>
            <a:pPr lvl="1" indent="0">
              <a:buNone/>
            </a:pPr>
            <a:endParaRPr lang="en-US" dirty="0"/>
          </a:p>
          <a:p>
            <a:r>
              <a:rPr lang="en-US" sz="2400" dirty="0"/>
              <a:t>Required Forms</a:t>
            </a:r>
          </a:p>
          <a:p>
            <a:pPr marL="914400" lvl="1" indent="-457200"/>
            <a:r>
              <a:rPr lang="en-US" dirty="0"/>
              <a:t>Farm tax records – Schedule F:</a:t>
            </a:r>
          </a:p>
          <a:p>
            <a:pPr marL="914400" lvl="2" indent="-457200"/>
            <a:r>
              <a:rPr lang="en-US" sz="2400" dirty="0"/>
              <a:t>WFRP- 5 years </a:t>
            </a:r>
          </a:p>
          <a:p>
            <a:pPr marL="914400" lvl="2" indent="-457200"/>
            <a:r>
              <a:rPr lang="en-US" sz="2400" dirty="0"/>
              <a:t>Micro Farm- 3 consecutive years </a:t>
            </a:r>
          </a:p>
          <a:p>
            <a:pPr marL="914400" lvl="1" indent="-457200"/>
            <a:r>
              <a:rPr lang="en-US" dirty="0"/>
              <a:t>Inspection may be required for perennials</a:t>
            </a:r>
          </a:p>
          <a:p>
            <a:pPr marL="914400" lvl="1" indent="-457200"/>
            <a:r>
              <a:rPr lang="en-US" dirty="0"/>
              <a:t>Allowable Revenue Worksheet</a:t>
            </a:r>
          </a:p>
          <a:p>
            <a:pPr marL="914400" lvl="1" indent="-457200"/>
            <a:r>
              <a:rPr lang="en-US" dirty="0"/>
              <a:t>Whole Farm History Report</a:t>
            </a:r>
          </a:p>
          <a:p>
            <a:pPr marL="914400" lvl="1" indent="-457200"/>
            <a:r>
              <a:rPr lang="en-US" dirty="0"/>
              <a:t>Intended Farm Operation Report</a:t>
            </a:r>
          </a:p>
        </p:txBody>
      </p:sp>
      <p:pic>
        <p:nvPicPr>
          <p:cNvPr id="5" name="Picture 4" descr="A calendar with numbers on it&#10;&#10;Description automatically generated">
            <a:extLst>
              <a:ext uri="{FF2B5EF4-FFF2-40B4-BE49-F238E27FC236}">
                <a16:creationId xmlns:a16="http://schemas.microsoft.com/office/drawing/2014/main" id="{6B6EE68F-69B9-5293-2A05-96A819C6FB5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548544" y="1238125"/>
            <a:ext cx="1595762" cy="1595762"/>
          </a:xfrm>
          <a:prstGeom prst="rect">
            <a:avLst/>
          </a:prstGeom>
        </p:spPr>
      </p:pic>
    </p:spTree>
    <p:extLst>
      <p:ext uri="{BB962C8B-B14F-4D97-AF65-F5344CB8AC3E}">
        <p14:creationId xmlns:p14="http://schemas.microsoft.com/office/powerpoint/2010/main" val="1093980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66857-6070-0169-E7B9-866EA70961C1}"/>
              </a:ext>
            </a:extLst>
          </p:cNvPr>
          <p:cNvSpPr>
            <a:spLocks noGrp="1"/>
          </p:cNvSpPr>
          <p:nvPr>
            <p:ph type="title"/>
          </p:nvPr>
        </p:nvSpPr>
        <p:spPr/>
        <p:txBody>
          <a:bodyPr/>
          <a:lstStyle/>
          <a:p>
            <a:r>
              <a:rPr lang="en-US" dirty="0"/>
              <a:t>Schedule F</a:t>
            </a:r>
          </a:p>
        </p:txBody>
      </p:sp>
      <p:pic>
        <p:nvPicPr>
          <p:cNvPr id="5" name="Content Placeholder 4">
            <a:extLst>
              <a:ext uri="{FF2B5EF4-FFF2-40B4-BE49-F238E27FC236}">
                <a16:creationId xmlns:a16="http://schemas.microsoft.com/office/drawing/2014/main" id="{B371AADC-1034-80A4-6DE1-1A3612FF43F5}"/>
              </a:ext>
            </a:extLst>
          </p:cNvPr>
          <p:cNvPicPr>
            <a:picLocks noGrp="1" noChangeAspect="1"/>
          </p:cNvPicPr>
          <p:nvPr>
            <p:ph idx="1"/>
          </p:nvPr>
        </p:nvPicPr>
        <p:blipFill>
          <a:blip r:embed="rId2"/>
          <a:stretch>
            <a:fillRect/>
          </a:stretch>
        </p:blipFill>
        <p:spPr>
          <a:xfrm>
            <a:off x="2111018" y="1648781"/>
            <a:ext cx="4946730" cy="4982838"/>
          </a:xfrm>
        </p:spPr>
      </p:pic>
    </p:spTree>
    <p:extLst>
      <p:ext uri="{BB962C8B-B14F-4D97-AF65-F5344CB8AC3E}">
        <p14:creationId xmlns:p14="http://schemas.microsoft.com/office/powerpoint/2010/main" val="1160202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435C8-00F6-B950-3990-21E06078B468}"/>
              </a:ext>
            </a:extLst>
          </p:cNvPr>
          <p:cNvSpPr>
            <a:spLocks noGrp="1"/>
          </p:cNvSpPr>
          <p:nvPr>
            <p:ph type="title"/>
          </p:nvPr>
        </p:nvSpPr>
        <p:spPr/>
        <p:txBody>
          <a:bodyPr/>
          <a:lstStyle/>
          <a:p>
            <a:r>
              <a:rPr lang="en-US" dirty="0"/>
              <a:t>Allowable Revenue</a:t>
            </a:r>
          </a:p>
        </p:txBody>
      </p:sp>
      <p:pic>
        <p:nvPicPr>
          <p:cNvPr id="5" name="Content Placeholder 4">
            <a:extLst>
              <a:ext uri="{FF2B5EF4-FFF2-40B4-BE49-F238E27FC236}">
                <a16:creationId xmlns:a16="http://schemas.microsoft.com/office/drawing/2014/main" id="{8B46ACCA-D18F-5915-632E-AC3B4C31F4D0}"/>
              </a:ext>
            </a:extLst>
          </p:cNvPr>
          <p:cNvPicPr>
            <a:picLocks noGrp="1" noChangeAspect="1"/>
          </p:cNvPicPr>
          <p:nvPr>
            <p:ph idx="1"/>
          </p:nvPr>
        </p:nvPicPr>
        <p:blipFill>
          <a:blip r:embed="rId2"/>
          <a:stretch>
            <a:fillRect/>
          </a:stretch>
        </p:blipFill>
        <p:spPr>
          <a:xfrm>
            <a:off x="181687" y="1690689"/>
            <a:ext cx="4541234" cy="4811697"/>
          </a:xfrm>
        </p:spPr>
      </p:pic>
      <p:pic>
        <p:nvPicPr>
          <p:cNvPr id="4" name="Picture 3">
            <a:extLst>
              <a:ext uri="{FF2B5EF4-FFF2-40B4-BE49-F238E27FC236}">
                <a16:creationId xmlns:a16="http://schemas.microsoft.com/office/drawing/2014/main" id="{601EE5FD-6D02-9CC1-37FD-22B2787675EE}"/>
              </a:ext>
            </a:extLst>
          </p:cNvPr>
          <p:cNvPicPr>
            <a:picLocks noChangeAspect="1"/>
          </p:cNvPicPr>
          <p:nvPr/>
        </p:nvPicPr>
        <p:blipFill>
          <a:blip r:embed="rId3"/>
          <a:stretch>
            <a:fillRect/>
          </a:stretch>
        </p:blipFill>
        <p:spPr>
          <a:xfrm>
            <a:off x="4651900" y="1690689"/>
            <a:ext cx="4085360" cy="4568069"/>
          </a:xfrm>
          <a:prstGeom prst="rect">
            <a:avLst/>
          </a:prstGeom>
        </p:spPr>
      </p:pic>
    </p:spTree>
    <p:extLst>
      <p:ext uri="{BB962C8B-B14F-4D97-AF65-F5344CB8AC3E}">
        <p14:creationId xmlns:p14="http://schemas.microsoft.com/office/powerpoint/2010/main" val="1474755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7AF1A-CA00-3161-34B1-3DFB65226D31}"/>
              </a:ext>
            </a:extLst>
          </p:cNvPr>
          <p:cNvSpPr>
            <a:spLocks noGrp="1"/>
          </p:cNvSpPr>
          <p:nvPr>
            <p:ph type="title"/>
          </p:nvPr>
        </p:nvSpPr>
        <p:spPr/>
        <p:txBody>
          <a:bodyPr/>
          <a:lstStyle/>
          <a:p>
            <a:r>
              <a:rPr lang="en-US" dirty="0"/>
              <a:t>Allowable Revenue</a:t>
            </a:r>
          </a:p>
        </p:txBody>
      </p:sp>
      <p:sp>
        <p:nvSpPr>
          <p:cNvPr id="3" name="Content Placeholder 2">
            <a:extLst>
              <a:ext uri="{FF2B5EF4-FFF2-40B4-BE49-F238E27FC236}">
                <a16:creationId xmlns:a16="http://schemas.microsoft.com/office/drawing/2014/main" id="{147DC05D-155D-107D-CFC4-FEB1BE157958}"/>
              </a:ext>
            </a:extLst>
          </p:cNvPr>
          <p:cNvSpPr>
            <a:spLocks noGrp="1"/>
          </p:cNvSpPr>
          <p:nvPr>
            <p:ph idx="1"/>
          </p:nvPr>
        </p:nvSpPr>
        <p:spPr/>
        <p:txBody>
          <a:bodyPr>
            <a:normAutofit fontScale="92500"/>
          </a:bodyPr>
          <a:lstStyle/>
          <a:p>
            <a:r>
              <a:rPr lang="en-US" dirty="0"/>
              <a:t>Notable Exclusions</a:t>
            </a:r>
          </a:p>
          <a:p>
            <a:pPr marL="914400" lvl="1" indent="-457200"/>
            <a:r>
              <a:rPr lang="en-US" dirty="0"/>
              <a:t>Any post-production operations</a:t>
            </a:r>
          </a:p>
          <a:p>
            <a:pPr marL="914400" lvl="1" indent="-457200"/>
            <a:r>
              <a:rPr lang="en-US" dirty="0"/>
              <a:t>Revenue earned from custom hire or rental activities;</a:t>
            </a:r>
          </a:p>
          <a:p>
            <a:pPr marL="914400" lvl="1" indent="-457200"/>
            <a:r>
              <a:rPr lang="en-US" dirty="0"/>
              <a:t>Revenue from wages, salaries, tips, and cash rent; </a:t>
            </a:r>
          </a:p>
          <a:p>
            <a:pPr marL="914400" lvl="1" indent="-457200"/>
            <a:r>
              <a:rPr lang="en-US" dirty="0"/>
              <a:t>Revenue from government programs, including NAP and Crop Insurance</a:t>
            </a:r>
          </a:p>
          <a:p>
            <a:pPr marL="914400" lvl="1" indent="-457200"/>
            <a:r>
              <a:rPr lang="en-US" dirty="0"/>
              <a:t>Revenue from uninsurable commodities, such as, animals for show or sport, timber, forest and forest products, and controlled substances;</a:t>
            </a:r>
          </a:p>
          <a:p>
            <a:r>
              <a:rPr lang="en-US" dirty="0"/>
              <a:t>Full list of exclusions in Section 10 of Policy</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3446787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EB34F-222F-8AE2-F341-15CC221CDA11}"/>
              </a:ext>
            </a:extLst>
          </p:cNvPr>
          <p:cNvSpPr>
            <a:spLocks noGrp="1"/>
          </p:cNvSpPr>
          <p:nvPr>
            <p:ph type="title"/>
          </p:nvPr>
        </p:nvSpPr>
        <p:spPr/>
        <p:txBody>
          <a:bodyPr/>
          <a:lstStyle/>
          <a:p>
            <a:r>
              <a:rPr lang="en-US" dirty="0"/>
              <a:t>Whole Farm History Report</a:t>
            </a:r>
          </a:p>
        </p:txBody>
      </p:sp>
      <p:sp>
        <p:nvSpPr>
          <p:cNvPr id="3" name="Content Placeholder 2">
            <a:extLst>
              <a:ext uri="{FF2B5EF4-FFF2-40B4-BE49-F238E27FC236}">
                <a16:creationId xmlns:a16="http://schemas.microsoft.com/office/drawing/2014/main" id="{929068BA-F218-7EFD-80FC-4DFA672157B6}"/>
              </a:ext>
            </a:extLst>
          </p:cNvPr>
          <p:cNvSpPr>
            <a:spLocks noGrp="1"/>
          </p:cNvSpPr>
          <p:nvPr>
            <p:ph idx="1"/>
          </p:nvPr>
        </p:nvSpPr>
        <p:spPr>
          <a:xfrm>
            <a:off x="4864963" y="1793289"/>
            <a:ext cx="3817398" cy="2636668"/>
          </a:xfrm>
        </p:spPr>
        <p:txBody>
          <a:bodyPr>
            <a:normAutofit/>
          </a:bodyPr>
          <a:lstStyle/>
          <a:p>
            <a:pPr>
              <a:lnSpc>
                <a:spcPct val="100000"/>
              </a:lnSpc>
              <a:spcAft>
                <a:spcPts val="600"/>
              </a:spcAft>
            </a:pPr>
            <a:r>
              <a:rPr lang="en-US" dirty="0"/>
              <a:t>Based on Allowable Revenue Worksheet</a:t>
            </a:r>
          </a:p>
          <a:p>
            <a:pPr marL="1143000" lvl="1" indent="-457200">
              <a:lnSpc>
                <a:spcPct val="100000"/>
              </a:lnSpc>
              <a:spcAft>
                <a:spcPts val="600"/>
              </a:spcAft>
            </a:pPr>
            <a:r>
              <a:rPr lang="en-US" sz="1800" dirty="0"/>
              <a:t>Contains Allowable Revenue for each year of the whole-farm history period.</a:t>
            </a:r>
          </a:p>
        </p:txBody>
      </p:sp>
      <p:pic>
        <p:nvPicPr>
          <p:cNvPr id="4" name="Picture 3">
            <a:extLst>
              <a:ext uri="{FF2B5EF4-FFF2-40B4-BE49-F238E27FC236}">
                <a16:creationId xmlns:a16="http://schemas.microsoft.com/office/drawing/2014/main" id="{F9441616-93FE-598F-EFE6-4747073640F0}"/>
              </a:ext>
            </a:extLst>
          </p:cNvPr>
          <p:cNvPicPr>
            <a:picLocks noChangeAspect="1"/>
          </p:cNvPicPr>
          <p:nvPr/>
        </p:nvPicPr>
        <p:blipFill>
          <a:blip r:embed="rId2"/>
          <a:stretch>
            <a:fillRect/>
          </a:stretch>
        </p:blipFill>
        <p:spPr>
          <a:xfrm>
            <a:off x="337352" y="1690689"/>
            <a:ext cx="4234648" cy="4978964"/>
          </a:xfrm>
          <a:prstGeom prst="rect">
            <a:avLst/>
          </a:prstGeom>
        </p:spPr>
      </p:pic>
    </p:spTree>
    <p:extLst>
      <p:ext uri="{BB962C8B-B14F-4D97-AF65-F5344CB8AC3E}">
        <p14:creationId xmlns:p14="http://schemas.microsoft.com/office/powerpoint/2010/main" val="2730482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76D61-5D91-024C-37FF-F49359F1AEEB}"/>
              </a:ext>
            </a:extLst>
          </p:cNvPr>
          <p:cNvSpPr>
            <a:spLocks noGrp="1"/>
          </p:cNvSpPr>
          <p:nvPr>
            <p:ph type="title"/>
          </p:nvPr>
        </p:nvSpPr>
        <p:spPr>
          <a:xfrm>
            <a:off x="1166069" y="860576"/>
            <a:ext cx="7104764" cy="698317"/>
          </a:xfrm>
        </p:spPr>
        <p:txBody>
          <a:bodyPr/>
          <a:lstStyle/>
          <a:p>
            <a:r>
              <a:rPr lang="en-US" dirty="0"/>
              <a:t>Farm Operation Report</a:t>
            </a:r>
          </a:p>
        </p:txBody>
      </p:sp>
      <p:pic>
        <p:nvPicPr>
          <p:cNvPr id="5" name="Content Placeholder 4">
            <a:extLst>
              <a:ext uri="{FF2B5EF4-FFF2-40B4-BE49-F238E27FC236}">
                <a16:creationId xmlns:a16="http://schemas.microsoft.com/office/drawing/2014/main" id="{092F7024-0E7A-3CD0-CA33-CDDD12CDE5A9}"/>
              </a:ext>
            </a:extLst>
          </p:cNvPr>
          <p:cNvPicPr>
            <a:picLocks noGrp="1" noChangeAspect="1"/>
          </p:cNvPicPr>
          <p:nvPr>
            <p:ph idx="1"/>
          </p:nvPr>
        </p:nvPicPr>
        <p:blipFill>
          <a:blip r:embed="rId2"/>
          <a:stretch>
            <a:fillRect/>
          </a:stretch>
        </p:blipFill>
        <p:spPr>
          <a:xfrm>
            <a:off x="1166069" y="1521895"/>
            <a:ext cx="6736358" cy="3201611"/>
          </a:xfr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2A586FED-10D2-E6B1-43C2-ABDDAB422416}"/>
                  </a:ext>
                </a:extLst>
              </p14:cNvPr>
              <p14:cNvContentPartPr/>
              <p14:nvPr/>
            </p14:nvContentPartPr>
            <p14:xfrm>
              <a:off x="1055019" y="2238747"/>
              <a:ext cx="556200" cy="26280"/>
            </p14:xfrm>
          </p:contentPart>
        </mc:Choice>
        <mc:Fallback xmlns="">
          <p:pic>
            <p:nvPicPr>
              <p:cNvPr id="6" name="Ink 5">
                <a:extLst>
                  <a:ext uri="{FF2B5EF4-FFF2-40B4-BE49-F238E27FC236}">
                    <a16:creationId xmlns:a16="http://schemas.microsoft.com/office/drawing/2014/main" id="{2A586FED-10D2-E6B1-43C2-ABDDAB422416}"/>
                  </a:ext>
                </a:extLst>
              </p:cNvPr>
              <p:cNvPicPr/>
              <p:nvPr/>
            </p:nvPicPr>
            <p:blipFill>
              <a:blip r:embed="rId4"/>
              <a:stretch>
                <a:fillRect/>
              </a:stretch>
            </p:blipFill>
            <p:spPr>
              <a:xfrm>
                <a:off x="1001054" y="2130747"/>
                <a:ext cx="663770" cy="241920"/>
              </a:xfrm>
              <a:prstGeom prst="rect">
                <a:avLst/>
              </a:prstGeom>
            </p:spPr>
          </p:pic>
        </mc:Fallback>
      </mc:AlternateContent>
      <p:sp>
        <p:nvSpPr>
          <p:cNvPr id="4" name="TextBox 3">
            <a:extLst>
              <a:ext uri="{FF2B5EF4-FFF2-40B4-BE49-F238E27FC236}">
                <a16:creationId xmlns:a16="http://schemas.microsoft.com/office/drawing/2014/main" id="{EB4A2154-321C-2B91-A354-E93679A6B4BB}"/>
              </a:ext>
            </a:extLst>
          </p:cNvPr>
          <p:cNvSpPr txBox="1"/>
          <p:nvPr/>
        </p:nvSpPr>
        <p:spPr>
          <a:xfrm>
            <a:off x="905298" y="4775720"/>
            <a:ext cx="6997129" cy="1985159"/>
          </a:xfrm>
          <a:prstGeom prst="rect">
            <a:avLst/>
          </a:prstGeom>
          <a:noFill/>
        </p:spPr>
        <p:txBody>
          <a:bodyPr wrap="square" rtlCol="0">
            <a:spAutoFit/>
          </a:bodyPr>
          <a:lstStyle/>
          <a:p>
            <a:pPr marL="457200" indent="-457200">
              <a:spcAft>
                <a:spcPts val="600"/>
              </a:spcAft>
              <a:buFont typeface="Arial" panose="020B0604020202020204" pitchFamily="34" charset="0"/>
              <a:buChar char="•"/>
            </a:pPr>
            <a:r>
              <a:rPr lang="en-US" b="1" dirty="0">
                <a:solidFill>
                  <a:srgbClr val="065744"/>
                </a:solidFill>
                <a:latin typeface="Lato" panose="020F0502020204030203" pitchFamily="34" charset="0"/>
              </a:rPr>
              <a:t>Includes all commodities for which you expect to earn insurable revenue</a:t>
            </a:r>
          </a:p>
          <a:p>
            <a:pPr marL="457200" indent="-457200">
              <a:spcAft>
                <a:spcPts val="600"/>
              </a:spcAft>
              <a:buFont typeface="Arial" panose="020B0604020202020204" pitchFamily="34" charset="0"/>
              <a:buChar char="•"/>
            </a:pPr>
            <a:r>
              <a:rPr lang="en-US" b="1" dirty="0">
                <a:solidFill>
                  <a:srgbClr val="065744"/>
                </a:solidFill>
                <a:latin typeface="Lato" panose="020F0502020204030203" pitchFamily="34" charset="0"/>
              </a:rPr>
              <a:t>Revenue is based on expected yields and expected values unique to each operation</a:t>
            </a:r>
          </a:p>
          <a:p>
            <a:pPr marL="1143000" lvl="1" indent="-457200">
              <a:spcAft>
                <a:spcPts val="600"/>
              </a:spcAft>
              <a:buFont typeface="Arial" panose="020B0604020202020204" pitchFamily="34" charset="0"/>
              <a:buChar char="•"/>
            </a:pPr>
            <a:r>
              <a:rPr lang="en-US" b="1" dirty="0">
                <a:solidFill>
                  <a:srgbClr val="065744"/>
                </a:solidFill>
                <a:latin typeface="Lato" panose="020F0502020204030203" pitchFamily="34" charset="0"/>
              </a:rPr>
              <a:t>Supported by Expected Value and Yield Worksheet</a:t>
            </a:r>
          </a:p>
          <a:p>
            <a:pPr marL="457200" indent="-457200">
              <a:spcAft>
                <a:spcPts val="600"/>
              </a:spcAft>
              <a:buFont typeface="Arial" panose="020B0604020202020204" pitchFamily="34" charset="0"/>
              <a:buChar char="•"/>
            </a:pPr>
            <a:r>
              <a:rPr lang="en-US" b="1" dirty="0">
                <a:solidFill>
                  <a:srgbClr val="065744"/>
                </a:solidFill>
                <a:latin typeface="Lato" panose="020F0502020204030203" pitchFamily="34" charset="0"/>
              </a:rPr>
              <a:t>Commodities  that are direct marketed can be combined </a:t>
            </a:r>
            <a:r>
              <a:rPr lang="en-US" sz="1600" dirty="0"/>
              <a:t>	</a:t>
            </a:r>
          </a:p>
        </p:txBody>
      </p:sp>
    </p:spTree>
    <p:extLst>
      <p:ext uri="{BB962C8B-B14F-4D97-AF65-F5344CB8AC3E}">
        <p14:creationId xmlns:p14="http://schemas.microsoft.com/office/powerpoint/2010/main" val="1198795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E7E0-9727-9109-3C15-2AB300F18776}"/>
              </a:ext>
            </a:extLst>
          </p:cNvPr>
          <p:cNvSpPr>
            <a:spLocks noGrp="1"/>
          </p:cNvSpPr>
          <p:nvPr>
            <p:ph type="title"/>
          </p:nvPr>
        </p:nvSpPr>
        <p:spPr/>
        <p:txBody>
          <a:bodyPr>
            <a:normAutofit/>
          </a:bodyPr>
          <a:lstStyle/>
          <a:p>
            <a:r>
              <a:rPr lang="en-US" dirty="0"/>
              <a:t>Expected Value and Yield</a:t>
            </a:r>
          </a:p>
        </p:txBody>
      </p:sp>
      <p:pic>
        <p:nvPicPr>
          <p:cNvPr id="5" name="Content Placeholder 4">
            <a:extLst>
              <a:ext uri="{FF2B5EF4-FFF2-40B4-BE49-F238E27FC236}">
                <a16:creationId xmlns:a16="http://schemas.microsoft.com/office/drawing/2014/main" id="{7AC77545-2C40-2EAB-77DD-A85EF8983030}"/>
              </a:ext>
            </a:extLst>
          </p:cNvPr>
          <p:cNvPicPr>
            <a:picLocks noGrp="1" noChangeAspect="1"/>
          </p:cNvPicPr>
          <p:nvPr>
            <p:ph idx="1"/>
          </p:nvPr>
        </p:nvPicPr>
        <p:blipFill>
          <a:blip r:embed="rId2"/>
          <a:stretch>
            <a:fillRect/>
          </a:stretch>
        </p:blipFill>
        <p:spPr>
          <a:xfrm>
            <a:off x="628650" y="2011718"/>
            <a:ext cx="7104063" cy="3979151"/>
          </a:xfrm>
        </p:spPr>
      </p:pic>
    </p:spTree>
    <p:extLst>
      <p:ext uri="{BB962C8B-B14F-4D97-AF65-F5344CB8AC3E}">
        <p14:creationId xmlns:p14="http://schemas.microsoft.com/office/powerpoint/2010/main" val="68017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18A28-00E9-9303-F9C5-70648DE8BC80}"/>
              </a:ext>
            </a:extLst>
          </p:cNvPr>
          <p:cNvSpPr>
            <a:spLocks noGrp="1"/>
          </p:cNvSpPr>
          <p:nvPr>
            <p:ph type="title"/>
          </p:nvPr>
        </p:nvSpPr>
        <p:spPr/>
        <p:txBody>
          <a:bodyPr/>
          <a:lstStyle/>
          <a:p>
            <a:r>
              <a:rPr lang="en-US" dirty="0"/>
              <a:t>Yield and Revenue Report</a:t>
            </a:r>
          </a:p>
        </p:txBody>
      </p:sp>
      <p:pic>
        <p:nvPicPr>
          <p:cNvPr id="5" name="Content Placeholder 4">
            <a:extLst>
              <a:ext uri="{FF2B5EF4-FFF2-40B4-BE49-F238E27FC236}">
                <a16:creationId xmlns:a16="http://schemas.microsoft.com/office/drawing/2014/main" id="{56ED735B-6BF7-D7FC-07F1-CF4113B2583B}"/>
              </a:ext>
            </a:extLst>
          </p:cNvPr>
          <p:cNvPicPr>
            <a:picLocks noGrp="1" noChangeAspect="1"/>
          </p:cNvPicPr>
          <p:nvPr>
            <p:ph idx="1"/>
          </p:nvPr>
        </p:nvPicPr>
        <p:blipFill>
          <a:blip r:embed="rId2"/>
          <a:stretch>
            <a:fillRect/>
          </a:stretch>
        </p:blipFill>
        <p:spPr>
          <a:xfrm>
            <a:off x="628650" y="1906036"/>
            <a:ext cx="7104063" cy="4190516"/>
          </a:xfrm>
        </p:spPr>
      </p:pic>
    </p:spTree>
    <p:extLst>
      <p:ext uri="{BB962C8B-B14F-4D97-AF65-F5344CB8AC3E}">
        <p14:creationId xmlns:p14="http://schemas.microsoft.com/office/powerpoint/2010/main" val="1793721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0524-E418-9989-7E19-9457CCA61031}"/>
              </a:ext>
            </a:extLst>
          </p:cNvPr>
          <p:cNvSpPr>
            <a:spLocks noGrp="1"/>
          </p:cNvSpPr>
          <p:nvPr>
            <p:ph type="title"/>
          </p:nvPr>
        </p:nvSpPr>
        <p:spPr/>
        <p:txBody>
          <a:bodyPr>
            <a:normAutofit/>
          </a:bodyPr>
          <a:lstStyle/>
          <a:p>
            <a:r>
              <a:rPr lang="en-US" sz="3600" dirty="0"/>
              <a:t>Third Party Verifiable Records</a:t>
            </a:r>
          </a:p>
        </p:txBody>
      </p:sp>
      <p:sp>
        <p:nvSpPr>
          <p:cNvPr id="3" name="Content Placeholder 2">
            <a:extLst>
              <a:ext uri="{FF2B5EF4-FFF2-40B4-BE49-F238E27FC236}">
                <a16:creationId xmlns:a16="http://schemas.microsoft.com/office/drawing/2014/main" id="{46AAF90D-AB1F-20D1-03B7-F9B7D7A3400D}"/>
              </a:ext>
            </a:extLst>
          </p:cNvPr>
          <p:cNvSpPr>
            <a:spLocks noGrp="1"/>
          </p:cNvSpPr>
          <p:nvPr>
            <p:ph idx="1"/>
          </p:nvPr>
        </p:nvSpPr>
        <p:spPr>
          <a:xfrm>
            <a:off x="628650" y="1825625"/>
            <a:ext cx="7104764" cy="4832350"/>
          </a:xfrm>
        </p:spPr>
        <p:txBody>
          <a:bodyPr>
            <a:normAutofit/>
          </a:bodyPr>
          <a:lstStyle/>
          <a:p>
            <a:r>
              <a:rPr lang="en-US" dirty="0"/>
              <a:t>Verifiable records must be provided to support forms and contain the following elements</a:t>
            </a:r>
          </a:p>
          <a:p>
            <a:pPr marL="914400" lvl="1" indent="-457200"/>
            <a:r>
              <a:rPr lang="en-US" dirty="0"/>
              <a:t>Name of seller; </a:t>
            </a:r>
          </a:p>
          <a:p>
            <a:pPr marL="914400" lvl="1" indent="-457200"/>
            <a:r>
              <a:rPr lang="en-US" dirty="0"/>
              <a:t>Commodity; </a:t>
            </a:r>
          </a:p>
          <a:p>
            <a:pPr marL="914400" lvl="1" indent="-457200"/>
            <a:r>
              <a:rPr lang="en-US" dirty="0"/>
              <a:t>Practice, type, or variety, if applicable;</a:t>
            </a:r>
          </a:p>
          <a:p>
            <a:pPr marL="914400" lvl="1" indent="-457200"/>
            <a:r>
              <a:rPr lang="en-US" dirty="0"/>
              <a:t>Intended use of a commodity having significantly different expected values;</a:t>
            </a:r>
          </a:p>
          <a:p>
            <a:pPr marL="914400" lvl="1" indent="-457200"/>
            <a:r>
              <a:rPr lang="en-US" dirty="0"/>
              <a:t>Name of buyer;</a:t>
            </a:r>
          </a:p>
          <a:p>
            <a:pPr marL="914400" lvl="1" indent="-457200"/>
            <a:r>
              <a:rPr lang="en-US" dirty="0"/>
              <a:t>Date and year of transaction.</a:t>
            </a:r>
          </a:p>
          <a:p>
            <a:pPr marL="1143000" lvl="1" indent="-457200"/>
            <a:endParaRPr lang="en-US" dirty="0"/>
          </a:p>
          <a:p>
            <a:endParaRPr lang="en-US" dirty="0"/>
          </a:p>
        </p:txBody>
      </p:sp>
    </p:spTree>
    <p:extLst>
      <p:ext uri="{BB962C8B-B14F-4D97-AF65-F5344CB8AC3E}">
        <p14:creationId xmlns:p14="http://schemas.microsoft.com/office/powerpoint/2010/main" val="2270948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340DB-969F-D47D-2BAE-91FA571C05F2}"/>
              </a:ext>
            </a:extLst>
          </p:cNvPr>
          <p:cNvSpPr>
            <a:spLocks noGrp="1"/>
          </p:cNvSpPr>
          <p:nvPr>
            <p:ph type="title"/>
          </p:nvPr>
        </p:nvSpPr>
        <p:spPr/>
        <p:txBody>
          <a:bodyPr/>
          <a:lstStyle/>
          <a:p>
            <a:r>
              <a:rPr lang="en-US" dirty="0"/>
              <a:t>Direct Marketing Records</a:t>
            </a:r>
          </a:p>
        </p:txBody>
      </p:sp>
      <p:sp>
        <p:nvSpPr>
          <p:cNvPr id="3" name="Content Placeholder 2">
            <a:extLst>
              <a:ext uri="{FF2B5EF4-FFF2-40B4-BE49-F238E27FC236}">
                <a16:creationId xmlns:a16="http://schemas.microsoft.com/office/drawing/2014/main" id="{B79BEBD1-BBAA-AF80-FBD9-FCDCD9EB1448}"/>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dirty="0"/>
              <a:t>Direct marketers may not have records that are third party verifiable</a:t>
            </a:r>
          </a:p>
          <a:p>
            <a:pPr marL="457200" indent="-457200">
              <a:buFont typeface="Arial" panose="020B0604020202020204" pitchFamily="34" charset="0"/>
              <a:buChar char="•"/>
            </a:pPr>
            <a:r>
              <a:rPr lang="en-US" dirty="0"/>
              <a:t>Direct marketer records should include:</a:t>
            </a:r>
          </a:p>
          <a:p>
            <a:pPr marL="1143000" lvl="1" indent="-457200"/>
            <a:r>
              <a:rPr lang="en-US" dirty="0"/>
              <a:t>Insured’s name; </a:t>
            </a:r>
          </a:p>
          <a:p>
            <a:pPr marL="1143000" lvl="1" indent="-457200"/>
            <a:r>
              <a:rPr lang="en-US" dirty="0"/>
              <a:t>date; </a:t>
            </a:r>
          </a:p>
          <a:p>
            <a:pPr marL="1143000" lvl="1" indent="-457200"/>
            <a:r>
              <a:rPr lang="en-US" dirty="0"/>
              <a:t>name of the market, website, or buyer, as applicable; </a:t>
            </a:r>
          </a:p>
          <a:p>
            <a:pPr marL="1143000" lvl="1" indent="-457200"/>
            <a:r>
              <a:rPr lang="en-US" dirty="0"/>
              <a:t>total cash receipts; </a:t>
            </a:r>
          </a:p>
          <a:p>
            <a:pPr marL="1143000" lvl="1" indent="-457200"/>
            <a:r>
              <a:rPr lang="en-US" dirty="0"/>
              <a:t>commodities sold</a:t>
            </a:r>
          </a:p>
          <a:p>
            <a:pPr marL="457200" indent="-457200">
              <a:buFont typeface="Arial" panose="020B0604020202020204" pitchFamily="34" charset="0"/>
              <a:buChar char="•"/>
            </a:pPr>
            <a:r>
              <a:rPr lang="en-US" dirty="0"/>
              <a:t>Insurance companies may request contemporaneous records as well</a:t>
            </a:r>
          </a:p>
        </p:txBody>
      </p:sp>
    </p:spTree>
    <p:extLst>
      <p:ext uri="{BB962C8B-B14F-4D97-AF65-F5344CB8AC3E}">
        <p14:creationId xmlns:p14="http://schemas.microsoft.com/office/powerpoint/2010/main" val="3191587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B8CD-A0E4-C3BD-5400-C108784C0BC4}"/>
              </a:ext>
            </a:extLst>
          </p:cNvPr>
          <p:cNvSpPr>
            <a:spLocks noGrp="1"/>
          </p:cNvSpPr>
          <p:nvPr>
            <p:ph type="title"/>
          </p:nvPr>
        </p:nvSpPr>
        <p:spPr/>
        <p:txBody>
          <a:bodyPr>
            <a:normAutofit/>
          </a:bodyPr>
          <a:lstStyle/>
          <a:p>
            <a:r>
              <a:rPr lang="en-US" sz="3600" dirty="0"/>
              <a:t>Acreage Report</a:t>
            </a:r>
          </a:p>
        </p:txBody>
      </p:sp>
      <p:sp>
        <p:nvSpPr>
          <p:cNvPr id="3" name="Content Placeholder 2">
            <a:extLst>
              <a:ext uri="{FF2B5EF4-FFF2-40B4-BE49-F238E27FC236}">
                <a16:creationId xmlns:a16="http://schemas.microsoft.com/office/drawing/2014/main" id="{C9364FC9-D689-3A80-00EC-C8F69667101A}"/>
              </a:ext>
            </a:extLst>
          </p:cNvPr>
          <p:cNvSpPr>
            <a:spLocks noGrp="1"/>
          </p:cNvSpPr>
          <p:nvPr>
            <p:ph idx="1"/>
          </p:nvPr>
        </p:nvSpPr>
        <p:spPr/>
        <p:txBody>
          <a:bodyPr/>
          <a:lstStyle/>
          <a:p>
            <a:pPr marL="457200" indent="-457200">
              <a:buFont typeface="Arial" panose="020B0604020202020204" pitchFamily="34" charset="0"/>
              <a:buChar char="•"/>
            </a:pPr>
            <a:r>
              <a:rPr lang="en-US" dirty="0"/>
              <a:t>WFRP &amp; Micro Farm</a:t>
            </a:r>
          </a:p>
          <a:p>
            <a:pPr marL="1143000" lvl="1" indent="-457200"/>
            <a:r>
              <a:rPr lang="en-US" dirty="0"/>
              <a:t>July 15</a:t>
            </a:r>
            <a:br>
              <a:rPr lang="en-US" dirty="0"/>
            </a:br>
            <a:endParaRPr lang="en-US" dirty="0"/>
          </a:p>
          <a:p>
            <a:pPr marL="457200" indent="-457200">
              <a:buFont typeface="Arial" panose="020B0604020202020204" pitchFamily="34" charset="0"/>
              <a:buChar char="•"/>
            </a:pPr>
            <a:r>
              <a:rPr lang="en-US" dirty="0"/>
              <a:t>Required forms:</a:t>
            </a:r>
          </a:p>
          <a:p>
            <a:pPr marL="1143000" lvl="1" indent="-457200"/>
            <a:r>
              <a:rPr lang="en-US" dirty="0"/>
              <a:t>Revised Farm Operations Report</a:t>
            </a:r>
          </a:p>
        </p:txBody>
      </p:sp>
    </p:spTree>
    <p:extLst>
      <p:ext uri="{BB962C8B-B14F-4D97-AF65-F5344CB8AC3E}">
        <p14:creationId xmlns:p14="http://schemas.microsoft.com/office/powerpoint/2010/main" val="2932764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76116-45F2-B34E-B0E7-32C430923687}"/>
              </a:ext>
            </a:extLst>
          </p:cNvPr>
          <p:cNvSpPr>
            <a:spLocks noGrp="1"/>
          </p:cNvSpPr>
          <p:nvPr>
            <p:ph type="title"/>
          </p:nvPr>
        </p:nvSpPr>
        <p:spPr/>
        <p:txBody>
          <a:bodyPr>
            <a:normAutofit fontScale="90000"/>
          </a:bodyPr>
          <a:lstStyle/>
          <a:p>
            <a:r>
              <a:rPr lang="en-US" dirty="0"/>
              <a:t>Revised Farm Operation Report</a:t>
            </a:r>
          </a:p>
        </p:txBody>
      </p:sp>
      <p:pic>
        <p:nvPicPr>
          <p:cNvPr id="4" name="Content Placeholder 4">
            <a:extLst>
              <a:ext uri="{FF2B5EF4-FFF2-40B4-BE49-F238E27FC236}">
                <a16:creationId xmlns:a16="http://schemas.microsoft.com/office/drawing/2014/main" id="{1E978AB8-6C0F-B9CF-02B6-BF07CA64ECC5}"/>
              </a:ext>
            </a:extLst>
          </p:cNvPr>
          <p:cNvPicPr>
            <a:picLocks noGrp="1" noChangeAspect="1"/>
          </p:cNvPicPr>
          <p:nvPr>
            <p:ph idx="1"/>
          </p:nvPr>
        </p:nvPicPr>
        <p:blipFill>
          <a:blip r:embed="rId2"/>
          <a:stretch>
            <a:fillRect/>
          </a:stretch>
        </p:blipFill>
        <p:spPr>
          <a:xfrm>
            <a:off x="628650" y="2032877"/>
            <a:ext cx="7104063" cy="3936834"/>
          </a:xfrm>
        </p:spPr>
      </p:pic>
      <p:sp>
        <p:nvSpPr>
          <p:cNvPr id="5" name="TextBox 4">
            <a:extLst>
              <a:ext uri="{FF2B5EF4-FFF2-40B4-BE49-F238E27FC236}">
                <a16:creationId xmlns:a16="http://schemas.microsoft.com/office/drawing/2014/main" id="{398871C3-B886-CECF-781B-F307F30FBEB3}"/>
              </a:ext>
            </a:extLst>
          </p:cNvPr>
          <p:cNvSpPr txBox="1"/>
          <p:nvPr/>
        </p:nvSpPr>
        <p:spPr>
          <a:xfrm>
            <a:off x="628650" y="5925150"/>
            <a:ext cx="6442341" cy="369332"/>
          </a:xfrm>
          <a:prstGeom prst="rect">
            <a:avLst/>
          </a:prstGeom>
          <a:noFill/>
        </p:spPr>
        <p:txBody>
          <a:bodyPr wrap="none" rtlCol="0">
            <a:spAutoFit/>
          </a:bodyPr>
          <a:lstStyle/>
          <a:p>
            <a:r>
              <a:rPr lang="en-US" dirty="0"/>
              <a:t>*Same sample form, but revised to reflect growing season changes</a:t>
            </a: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9963ABA6-46EB-DC43-B18E-FE86AF7F93C2}"/>
                  </a:ext>
                </a:extLst>
              </p14:cNvPr>
              <p14:cNvContentPartPr/>
              <p14:nvPr/>
            </p14:nvContentPartPr>
            <p14:xfrm>
              <a:off x="5233594" y="2777246"/>
              <a:ext cx="338760" cy="19080"/>
            </p14:xfrm>
          </p:contentPart>
        </mc:Choice>
        <mc:Fallback xmlns="">
          <p:pic>
            <p:nvPicPr>
              <p:cNvPr id="7" name="Ink 6">
                <a:extLst>
                  <a:ext uri="{FF2B5EF4-FFF2-40B4-BE49-F238E27FC236}">
                    <a16:creationId xmlns:a16="http://schemas.microsoft.com/office/drawing/2014/main" id="{9963ABA6-46EB-DC43-B18E-FE86AF7F93C2}"/>
                  </a:ext>
                </a:extLst>
              </p:cNvPr>
              <p:cNvPicPr/>
              <p:nvPr/>
            </p:nvPicPr>
            <p:blipFill>
              <a:blip r:embed="rId4"/>
              <a:stretch>
                <a:fillRect/>
              </a:stretch>
            </p:blipFill>
            <p:spPr>
              <a:xfrm>
                <a:off x="5179954" y="2669246"/>
                <a:ext cx="446400" cy="234720"/>
              </a:xfrm>
              <a:prstGeom prst="rect">
                <a:avLst/>
              </a:prstGeom>
            </p:spPr>
          </p:pic>
        </mc:Fallback>
      </mc:AlternateContent>
    </p:spTree>
    <p:extLst>
      <p:ext uri="{BB962C8B-B14F-4D97-AF65-F5344CB8AC3E}">
        <p14:creationId xmlns:p14="http://schemas.microsoft.com/office/powerpoint/2010/main" val="890562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8745-A6EE-B2A2-1864-58438871C5A2}"/>
              </a:ext>
            </a:extLst>
          </p:cNvPr>
          <p:cNvSpPr>
            <a:spLocks noGrp="1"/>
          </p:cNvSpPr>
          <p:nvPr>
            <p:ph type="title"/>
          </p:nvPr>
        </p:nvSpPr>
        <p:spPr/>
        <p:txBody>
          <a:bodyPr/>
          <a:lstStyle/>
          <a:p>
            <a:r>
              <a:rPr lang="en-US" dirty="0"/>
              <a:t>Claim Form</a:t>
            </a:r>
          </a:p>
        </p:txBody>
      </p:sp>
      <p:pic>
        <p:nvPicPr>
          <p:cNvPr id="5" name="Content Placeholder 4">
            <a:extLst>
              <a:ext uri="{FF2B5EF4-FFF2-40B4-BE49-F238E27FC236}">
                <a16:creationId xmlns:a16="http://schemas.microsoft.com/office/drawing/2014/main" id="{40C405DB-37CB-0AEA-7C10-E184406131A1}"/>
              </a:ext>
            </a:extLst>
          </p:cNvPr>
          <p:cNvPicPr>
            <a:picLocks noGrp="1" noChangeAspect="1"/>
          </p:cNvPicPr>
          <p:nvPr>
            <p:ph idx="1"/>
          </p:nvPr>
        </p:nvPicPr>
        <p:blipFill>
          <a:blip r:embed="rId2"/>
          <a:stretch>
            <a:fillRect/>
          </a:stretch>
        </p:blipFill>
        <p:spPr>
          <a:xfrm>
            <a:off x="628650" y="3342848"/>
            <a:ext cx="7098318" cy="3342847"/>
          </a:xfrm>
        </p:spPr>
      </p:pic>
      <p:pic>
        <p:nvPicPr>
          <p:cNvPr id="3" name="Picture 2">
            <a:extLst>
              <a:ext uri="{FF2B5EF4-FFF2-40B4-BE49-F238E27FC236}">
                <a16:creationId xmlns:a16="http://schemas.microsoft.com/office/drawing/2014/main" id="{BEE02E21-87A1-CC31-4615-42DA51D6FCEA}"/>
              </a:ext>
            </a:extLst>
          </p:cNvPr>
          <p:cNvPicPr>
            <a:picLocks noChangeAspect="1"/>
          </p:cNvPicPr>
          <p:nvPr/>
        </p:nvPicPr>
        <p:blipFill>
          <a:blip r:embed="rId3"/>
          <a:stretch>
            <a:fillRect/>
          </a:stretch>
        </p:blipFill>
        <p:spPr>
          <a:xfrm>
            <a:off x="490738" y="1690689"/>
            <a:ext cx="7242676" cy="1652159"/>
          </a:xfrm>
          <a:prstGeom prst="rect">
            <a:avLst/>
          </a:prstGeom>
        </p:spPr>
      </p:pic>
    </p:spTree>
    <p:extLst>
      <p:ext uri="{BB962C8B-B14F-4D97-AF65-F5344CB8AC3E}">
        <p14:creationId xmlns:p14="http://schemas.microsoft.com/office/powerpoint/2010/main" val="3769669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B603A-7701-AC00-1130-3685D39BE1AE}"/>
              </a:ext>
            </a:extLst>
          </p:cNvPr>
          <p:cNvSpPr>
            <a:spLocks noGrp="1"/>
          </p:cNvSpPr>
          <p:nvPr>
            <p:ph type="title"/>
          </p:nvPr>
        </p:nvSpPr>
        <p:spPr/>
        <p:txBody>
          <a:bodyPr>
            <a:normAutofit/>
          </a:bodyPr>
          <a:lstStyle/>
          <a:p>
            <a:r>
              <a:rPr lang="en-US" sz="3600" dirty="0"/>
              <a:t>Premium Billing</a:t>
            </a:r>
          </a:p>
        </p:txBody>
      </p:sp>
      <p:sp>
        <p:nvSpPr>
          <p:cNvPr id="3" name="Content Placeholder 2">
            <a:extLst>
              <a:ext uri="{FF2B5EF4-FFF2-40B4-BE49-F238E27FC236}">
                <a16:creationId xmlns:a16="http://schemas.microsoft.com/office/drawing/2014/main" id="{3EF9DF76-9E65-D2E6-9EF6-6F9DCFBECC92}"/>
              </a:ext>
            </a:extLst>
          </p:cNvPr>
          <p:cNvSpPr>
            <a:spLocks noGrp="1"/>
          </p:cNvSpPr>
          <p:nvPr>
            <p:ph idx="1"/>
          </p:nvPr>
        </p:nvSpPr>
        <p:spPr>
          <a:xfrm>
            <a:off x="628650" y="1825624"/>
            <a:ext cx="7104764" cy="4841875"/>
          </a:xfrm>
        </p:spPr>
        <p:txBody>
          <a:bodyPr>
            <a:normAutofit/>
          </a:bodyPr>
          <a:lstStyle/>
          <a:p>
            <a:pPr marL="457200" indent="-457200">
              <a:buFont typeface="Arial" panose="020B0604020202020204" pitchFamily="34" charset="0"/>
              <a:buChar char="•"/>
            </a:pPr>
            <a:r>
              <a:rPr lang="en-US" dirty="0"/>
              <a:t>WFRP &amp; Micro Farm</a:t>
            </a:r>
          </a:p>
          <a:p>
            <a:pPr marL="1143000" lvl="1" indent="-457200"/>
            <a:r>
              <a:rPr lang="en-US" dirty="0"/>
              <a:t>August 15</a:t>
            </a:r>
            <a:br>
              <a:rPr lang="en-US" dirty="0"/>
            </a:br>
            <a:endParaRPr lang="en-US" dirty="0"/>
          </a:p>
          <a:p>
            <a:pPr marL="457200" indent="-457200">
              <a:buFont typeface="Arial" panose="020B0604020202020204" pitchFamily="34" charset="0"/>
              <a:buChar char="•"/>
            </a:pPr>
            <a:r>
              <a:rPr lang="en-US" dirty="0"/>
              <a:t>How much does the program cost?</a:t>
            </a:r>
          </a:p>
          <a:p>
            <a:pPr marL="1143000" lvl="1" indent="-457200"/>
            <a:r>
              <a:rPr lang="en-US" dirty="0"/>
              <a:t>It depends on your operation</a:t>
            </a:r>
          </a:p>
          <a:p>
            <a:pPr marL="1143000" lvl="1" indent="-457200"/>
            <a:r>
              <a:rPr lang="en-US" dirty="0"/>
              <a:t>Varying rates and subsidies </a:t>
            </a:r>
          </a:p>
          <a:p>
            <a:pPr marL="1143000" lvl="1" indent="-457200"/>
            <a:r>
              <a:rPr lang="en-US" dirty="0"/>
              <a:t>When crop diversity increases, cost to producer decreases</a:t>
            </a:r>
            <a:br>
              <a:rPr lang="en-US" dirty="0"/>
            </a:br>
            <a:endParaRPr lang="en-US" dirty="0"/>
          </a:p>
          <a:p>
            <a:pPr marL="457200" indent="-457200">
              <a:buFont typeface="Arial" panose="020B0604020202020204" pitchFamily="34" charset="0"/>
              <a:buChar char="•"/>
            </a:pPr>
            <a:r>
              <a:rPr lang="en-US" dirty="0"/>
              <a:t>RMA Cost Estimator:</a:t>
            </a:r>
          </a:p>
          <a:p>
            <a:pPr marL="1143000" lvl="1" indent="-457200"/>
            <a:r>
              <a:rPr lang="en-US" dirty="0">
                <a:hlinkClick r:id="rId2"/>
              </a:rPr>
              <a:t>https://ewebapp.rma.usda.gov/apps/</a:t>
            </a:r>
            <a:br>
              <a:rPr lang="en-US" dirty="0">
                <a:hlinkClick r:id="rId2"/>
              </a:rPr>
            </a:br>
            <a:r>
              <a:rPr lang="en-US" dirty="0" err="1">
                <a:hlinkClick r:id="rId2"/>
              </a:rPr>
              <a:t>costestimator</a:t>
            </a:r>
            <a:r>
              <a:rPr lang="en-US" dirty="0">
                <a:hlinkClick r:id="rId2"/>
              </a:rPr>
              <a:t>/</a:t>
            </a:r>
            <a:r>
              <a:rPr lang="en-US" dirty="0"/>
              <a:t> </a:t>
            </a:r>
          </a:p>
        </p:txBody>
      </p:sp>
    </p:spTree>
    <p:extLst>
      <p:ext uri="{BB962C8B-B14F-4D97-AF65-F5344CB8AC3E}">
        <p14:creationId xmlns:p14="http://schemas.microsoft.com/office/powerpoint/2010/main" val="19214614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CEEB29-18C1-2B34-44D3-0A1646643C95}"/>
              </a:ext>
            </a:extLst>
          </p:cNvPr>
          <p:cNvSpPr>
            <a:spLocks noGrp="1"/>
          </p:cNvSpPr>
          <p:nvPr>
            <p:ph idx="1"/>
          </p:nvPr>
        </p:nvSpPr>
        <p:spPr>
          <a:xfrm>
            <a:off x="628650" y="1825625"/>
            <a:ext cx="5492160" cy="4351338"/>
          </a:xfrm>
        </p:spPr>
        <p:txBody>
          <a:bodyPr vert="horz" lIns="91440" tIns="45720" rIns="91440" bIns="45720" rtlCol="0" anchor="t">
            <a:normAutofit fontScale="92500" lnSpcReduction="10000"/>
          </a:bodyPr>
          <a:lstStyle/>
          <a:p>
            <a:r>
              <a:rPr lang="en-US" sz="2200">
                <a:latin typeface="Lato"/>
                <a:ea typeface="Lato"/>
                <a:cs typeface="Lato"/>
              </a:rPr>
              <a:t>Why purchase crop WFRP?</a:t>
            </a:r>
            <a:endParaRPr lang="en-US">
              <a:latin typeface="Lato"/>
            </a:endParaRPr>
          </a:p>
          <a:p>
            <a:r>
              <a:rPr lang="en-US" sz="2200">
                <a:latin typeface="Lato"/>
                <a:ea typeface="Lato"/>
                <a:cs typeface="Lato"/>
              </a:rPr>
              <a:t>Example: </a:t>
            </a:r>
            <a:endParaRPr lang="en-US"/>
          </a:p>
          <a:p>
            <a:pPr marL="342900" indent="-342900">
              <a:buChar char="•"/>
            </a:pPr>
            <a:r>
              <a:rPr lang="en-US" sz="2200" b="0">
                <a:latin typeface="Lato"/>
                <a:ea typeface="Lato"/>
                <a:cs typeface="Lato"/>
              </a:rPr>
              <a:t>A vegetable farmer has a WFRP policy.</a:t>
            </a:r>
            <a:endParaRPr lang="en-US">
              <a:latin typeface="Lato"/>
              <a:ea typeface="Lato"/>
              <a:cs typeface="Lato"/>
            </a:endParaRPr>
          </a:p>
          <a:p>
            <a:pPr marL="342900" indent="-342900">
              <a:buChar char="•"/>
            </a:pPr>
            <a:r>
              <a:rPr lang="en-US" sz="2200" b="0">
                <a:latin typeface="Lato"/>
                <a:ea typeface="Lato"/>
                <a:cs typeface="Lato"/>
              </a:rPr>
              <a:t>The </a:t>
            </a:r>
            <a:r>
              <a:rPr lang="en-US" sz="2200">
                <a:latin typeface="Lato"/>
                <a:ea typeface="Lato"/>
                <a:cs typeface="Lato"/>
              </a:rPr>
              <a:t>farmer makes less revenue</a:t>
            </a:r>
            <a:r>
              <a:rPr lang="en-US" sz="2200" b="0">
                <a:latin typeface="Lato"/>
                <a:ea typeface="Lato"/>
                <a:cs typeface="Lato"/>
              </a:rPr>
              <a:t> this year compared to past years. </a:t>
            </a:r>
            <a:endParaRPr lang="en-US" sz="1900">
              <a:ea typeface="Lato" panose="020F0502020204030203" pitchFamily="34" charset="77"/>
              <a:cs typeface="Lato" panose="020F0502020204030203" pitchFamily="34" charset="77"/>
            </a:endParaRPr>
          </a:p>
          <a:p>
            <a:pPr marL="1028700" lvl="1"/>
            <a:r>
              <a:rPr lang="en-US" sz="1900">
                <a:solidFill>
                  <a:srgbClr val="000000"/>
                </a:solidFill>
                <a:latin typeface="Lato"/>
                <a:ea typeface="Lato"/>
                <a:cs typeface="Lato"/>
              </a:rPr>
              <a:t>There was a hailstorm that destroyed part of the crop. </a:t>
            </a:r>
          </a:p>
          <a:p>
            <a:pPr marL="1028700" lvl="1">
              <a:buChar char="•"/>
            </a:pPr>
            <a:r>
              <a:rPr lang="en-US" sz="1900" b="0">
                <a:solidFill>
                  <a:srgbClr val="000000"/>
                </a:solidFill>
                <a:latin typeface="Lato"/>
                <a:ea typeface="Lato"/>
                <a:cs typeface="Lato"/>
              </a:rPr>
              <a:t>And irrigation water supply failed during a drought. </a:t>
            </a:r>
            <a:endParaRPr lang="en-US">
              <a:ea typeface="Lato" panose="020F0502020204030203" pitchFamily="34" charset="77"/>
              <a:cs typeface="Lato" panose="020F0502020204030203" pitchFamily="34" charset="77"/>
            </a:endParaRPr>
          </a:p>
          <a:p>
            <a:pPr marL="342900" indent="-342900">
              <a:buChar char="•"/>
            </a:pPr>
            <a:r>
              <a:rPr lang="en-US" sz="2200" b="0">
                <a:latin typeface="Lato"/>
                <a:ea typeface="Lato"/>
                <a:cs typeface="Lato"/>
              </a:rPr>
              <a:t>The </a:t>
            </a:r>
            <a:r>
              <a:rPr lang="en-US" sz="2200">
                <a:latin typeface="Lato"/>
                <a:ea typeface="Lato"/>
                <a:cs typeface="Lato"/>
              </a:rPr>
              <a:t>farmer receives a payment</a:t>
            </a:r>
            <a:r>
              <a:rPr lang="en-US" sz="2200" b="0">
                <a:latin typeface="Lato"/>
                <a:ea typeface="Lato"/>
                <a:cs typeface="Lato"/>
              </a:rPr>
              <a:t> to cover a portion of the loss depending on the amount of insurance they purchased. </a:t>
            </a:r>
            <a:endParaRPr lang="en-US">
              <a:ea typeface="Lato" panose="020F0502020204030203" pitchFamily="34" charset="77"/>
              <a:cs typeface="Lato" panose="020F0502020204030203" pitchFamily="34" charset="77"/>
            </a:endParaRPr>
          </a:p>
          <a:p>
            <a:pPr marL="342900" indent="-342900">
              <a:buChar char="•"/>
            </a:pPr>
            <a:r>
              <a:rPr lang="en-US" sz="2200" b="0">
                <a:latin typeface="Lato"/>
                <a:ea typeface="Lato"/>
                <a:cs typeface="Lato"/>
              </a:rPr>
              <a:t>The farmer has enough money to still pay themself a wage. </a:t>
            </a:r>
            <a:endParaRPr lang="en-US" sz="2200" b="0">
              <a:ea typeface="Lato"/>
              <a:cs typeface="Lato"/>
            </a:endParaRPr>
          </a:p>
          <a:p>
            <a:endParaRPr lang="en-US">
              <a:ea typeface="Lato"/>
              <a:cs typeface="Lato"/>
            </a:endParaRPr>
          </a:p>
        </p:txBody>
      </p:sp>
      <p:sp>
        <p:nvSpPr>
          <p:cNvPr id="4" name="Slide Number Placeholder 3">
            <a:extLst>
              <a:ext uri="{FF2B5EF4-FFF2-40B4-BE49-F238E27FC236}">
                <a16:creationId xmlns:a16="http://schemas.microsoft.com/office/drawing/2014/main" id="{08E755BF-094A-2C0D-8817-6E1940E7225C}"/>
              </a:ext>
            </a:extLst>
          </p:cNvPr>
          <p:cNvSpPr>
            <a:spLocks noGrp="1"/>
          </p:cNvSpPr>
          <p:nvPr>
            <p:ph type="sldNum" sz="quarter" idx="12"/>
          </p:nvPr>
        </p:nvSpPr>
        <p:spPr/>
        <p:txBody>
          <a:bodyPr/>
          <a:lstStyle/>
          <a:p>
            <a:fld id="{74AD7C1D-1BAF-4A43-8B86-2FB8EFB06079}" type="slidenum">
              <a:rPr lang="en-US" smtClean="0"/>
              <a:t>23</a:t>
            </a:fld>
            <a:endParaRPr lang="en-US"/>
          </a:p>
        </p:txBody>
      </p:sp>
      <p:sp>
        <p:nvSpPr>
          <p:cNvPr id="6" name="Title 1">
            <a:extLst>
              <a:ext uri="{FF2B5EF4-FFF2-40B4-BE49-F238E27FC236}">
                <a16:creationId xmlns:a16="http://schemas.microsoft.com/office/drawing/2014/main" id="{B401235B-336A-FF69-3AF1-C8CEFAE10E99}"/>
              </a:ext>
            </a:extLst>
          </p:cNvPr>
          <p:cNvSpPr>
            <a:spLocks noGrp="1"/>
          </p:cNvSpPr>
          <p:nvPr>
            <p:ph type="title"/>
          </p:nvPr>
        </p:nvSpPr>
        <p:spPr>
          <a:xfrm>
            <a:off x="628650" y="992372"/>
            <a:ext cx="7104764" cy="698317"/>
          </a:xfrm>
        </p:spPr>
        <p:txBody>
          <a:bodyPr/>
          <a:lstStyle/>
          <a:p>
            <a:r>
              <a:rPr lang="en-US" sz="3600">
                <a:latin typeface="Lato"/>
                <a:ea typeface="Lato"/>
                <a:cs typeface="Lato"/>
              </a:rPr>
              <a:t>Whole-Farm Revenue Protection</a:t>
            </a:r>
            <a:endParaRPr lang="en-US">
              <a:latin typeface="Lato"/>
            </a:endParaRPr>
          </a:p>
        </p:txBody>
      </p:sp>
      <p:sp>
        <p:nvSpPr>
          <p:cNvPr id="8" name="Title 1">
            <a:extLst>
              <a:ext uri="{FF2B5EF4-FFF2-40B4-BE49-F238E27FC236}">
                <a16:creationId xmlns:a16="http://schemas.microsoft.com/office/drawing/2014/main" id="{7F96AB1E-A78E-CC80-5232-18788E26B819}"/>
              </a:ext>
            </a:extLst>
          </p:cNvPr>
          <p:cNvSpPr txBox="1">
            <a:spLocks/>
          </p:cNvSpPr>
          <p:nvPr/>
        </p:nvSpPr>
        <p:spPr>
          <a:xfrm>
            <a:off x="5230312" y="1712437"/>
            <a:ext cx="2571120" cy="4911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rgbClr val="0178CD"/>
                </a:solidFill>
                <a:latin typeface="Lato" panose="020F0502020204030203" pitchFamily="34" charset="77"/>
                <a:ea typeface="+mj-ea"/>
                <a:cs typeface="+mj-cs"/>
              </a:defRPr>
            </a:lvl1pPr>
          </a:lstStyle>
          <a:p>
            <a:r>
              <a:rPr lang="en-US" sz="2400" i="1">
                <a:latin typeface="Lato"/>
                <a:ea typeface="Lato"/>
                <a:cs typeface="Lato"/>
              </a:rPr>
              <a:t>And Micro Farm</a:t>
            </a:r>
            <a:endParaRPr lang="en-US"/>
          </a:p>
          <a:p>
            <a:endParaRPr lang="en-US" sz="3600">
              <a:latin typeface="Lato"/>
              <a:ea typeface="Lato"/>
              <a:cs typeface="Lato"/>
            </a:endParaRPr>
          </a:p>
        </p:txBody>
      </p:sp>
      <p:pic>
        <p:nvPicPr>
          <p:cNvPr id="9" name="Picture 8">
            <a:extLst>
              <a:ext uri="{FF2B5EF4-FFF2-40B4-BE49-F238E27FC236}">
                <a16:creationId xmlns:a16="http://schemas.microsoft.com/office/drawing/2014/main" id="{E5E40936-535B-04DF-8084-29E9C6C0693E}"/>
              </a:ext>
            </a:extLst>
          </p:cNvPr>
          <p:cNvPicPr>
            <a:picLocks noChangeAspect="1"/>
          </p:cNvPicPr>
          <p:nvPr/>
        </p:nvPicPr>
        <p:blipFill>
          <a:blip r:embed="rId2"/>
          <a:stretch>
            <a:fillRect/>
          </a:stretch>
        </p:blipFill>
        <p:spPr>
          <a:xfrm>
            <a:off x="6092344" y="2834574"/>
            <a:ext cx="2718614" cy="2331854"/>
          </a:xfrm>
          <a:prstGeom prst="rect">
            <a:avLst/>
          </a:prstGeom>
        </p:spPr>
      </p:pic>
    </p:spTree>
    <p:extLst>
      <p:ext uri="{BB962C8B-B14F-4D97-AF65-F5344CB8AC3E}">
        <p14:creationId xmlns:p14="http://schemas.microsoft.com/office/powerpoint/2010/main" val="1167746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5878E3-7B93-84E1-0F66-E1DCC08B0CBF}"/>
              </a:ext>
            </a:extLst>
          </p:cNvPr>
          <p:cNvSpPr>
            <a:spLocks noGrp="1"/>
          </p:cNvSpPr>
          <p:nvPr>
            <p:ph idx="1"/>
          </p:nvPr>
        </p:nvSpPr>
        <p:spPr>
          <a:xfrm>
            <a:off x="628650" y="2073718"/>
            <a:ext cx="8105996" cy="4103245"/>
          </a:xfrm>
        </p:spPr>
        <p:txBody>
          <a:bodyPr vert="horz" lIns="91440" tIns="45720" rIns="91440" bIns="45720" rtlCol="0" anchor="t">
            <a:normAutofit/>
          </a:bodyPr>
          <a:lstStyle/>
          <a:p>
            <a:r>
              <a:rPr lang="en-US" sz="2400" dirty="0">
                <a:latin typeface="Lato"/>
                <a:ea typeface="Lato"/>
                <a:cs typeface="Lato"/>
              </a:rPr>
              <a:t>Some tips for finding a crop insurance agent. </a:t>
            </a:r>
          </a:p>
          <a:p>
            <a:pPr marL="342900" indent="-342900">
              <a:buChar char="•"/>
            </a:pPr>
            <a:r>
              <a:rPr lang="en-US" sz="2400" b="0" dirty="0">
                <a:latin typeface="Lato"/>
                <a:ea typeface="Lato"/>
                <a:cs typeface="Lato"/>
              </a:rPr>
              <a:t>Not all crop insurance agents feel qualified selling WFRP. </a:t>
            </a:r>
            <a:endParaRPr lang="en-US" sz="2400" b="0" dirty="0">
              <a:ea typeface="Lato"/>
              <a:cs typeface="Lato"/>
            </a:endParaRPr>
          </a:p>
          <a:p>
            <a:pPr marL="342900" indent="-342900">
              <a:buChar char="•"/>
            </a:pPr>
            <a:r>
              <a:rPr lang="en-US" sz="2400" b="0" dirty="0">
                <a:latin typeface="Lato"/>
                <a:ea typeface="Lato"/>
                <a:cs typeface="Lato"/>
              </a:rPr>
              <a:t>A database is available from RMA listing the agents who self-identified as actively want to sell these policies to growers. </a:t>
            </a:r>
            <a:endParaRPr lang="en-US" sz="2400" b="0" dirty="0">
              <a:ea typeface="Lato" panose="020F0502020204030203" pitchFamily="34" charset="77"/>
              <a:cs typeface="Lato" panose="020F0502020204030203" pitchFamily="34" charset="77"/>
            </a:endParaRPr>
          </a:p>
          <a:p>
            <a:pPr marL="342900" indent="-342900">
              <a:buChar char="•"/>
            </a:pPr>
            <a:r>
              <a:rPr lang="en-US" sz="2400" b="0" dirty="0">
                <a:latin typeface="Lato"/>
                <a:ea typeface="Lato"/>
                <a:cs typeface="Lato"/>
              </a:rPr>
              <a:t>WFRP/Micro Farm Agent database can be found using either of these links. </a:t>
            </a:r>
            <a:endParaRPr lang="en-US" sz="2400" b="0" dirty="0">
              <a:ea typeface="Lato" panose="020F0502020204030203" pitchFamily="34" charset="77"/>
              <a:cs typeface="Lato" panose="020F0502020204030203" pitchFamily="34" charset="77"/>
            </a:endParaRPr>
          </a:p>
          <a:p>
            <a:pPr algn="ctr"/>
            <a:r>
              <a:rPr lang="en-US" sz="2000" dirty="0">
                <a:solidFill>
                  <a:srgbClr val="0178CD"/>
                </a:solidFill>
                <a:latin typeface="Lato"/>
                <a:ea typeface="Lato"/>
                <a:cs typeface="Lato"/>
              </a:rPr>
              <a:t>rma.usda.gov/Information-Tools/Agent-Locator</a:t>
            </a:r>
            <a:endParaRPr lang="en-US" dirty="0">
              <a:latin typeface="Lato"/>
              <a:ea typeface="Lato"/>
              <a:cs typeface="Lato"/>
            </a:endParaRPr>
          </a:p>
          <a:p>
            <a:pPr algn="ctr"/>
            <a:r>
              <a:rPr lang="en-US" sz="2000" dirty="0">
                <a:solidFill>
                  <a:srgbClr val="0178CD"/>
                </a:solidFill>
                <a:latin typeface="Lato"/>
                <a:ea typeface="Lato"/>
                <a:cs typeface="Lato"/>
              </a:rPr>
              <a:t>rma.usda.gov/Topics/Specialty-Crops</a:t>
            </a:r>
            <a:endParaRPr lang="en-US" dirty="0">
              <a:latin typeface="Lato"/>
              <a:ea typeface="Lato"/>
              <a:cs typeface="Lato"/>
            </a:endParaRPr>
          </a:p>
          <a:p>
            <a:endParaRPr lang="en-US" dirty="0">
              <a:ea typeface="Lato"/>
              <a:cs typeface="Lato"/>
            </a:endParaRPr>
          </a:p>
        </p:txBody>
      </p:sp>
      <p:sp>
        <p:nvSpPr>
          <p:cNvPr id="4" name="Slide Number Placeholder 3">
            <a:extLst>
              <a:ext uri="{FF2B5EF4-FFF2-40B4-BE49-F238E27FC236}">
                <a16:creationId xmlns:a16="http://schemas.microsoft.com/office/drawing/2014/main" id="{DC00E8DC-70CC-F672-1AB5-B8B7F08F09F4}"/>
              </a:ext>
            </a:extLst>
          </p:cNvPr>
          <p:cNvSpPr>
            <a:spLocks noGrp="1"/>
          </p:cNvSpPr>
          <p:nvPr>
            <p:ph type="sldNum" sz="quarter" idx="12"/>
          </p:nvPr>
        </p:nvSpPr>
        <p:spPr/>
        <p:txBody>
          <a:bodyPr/>
          <a:lstStyle/>
          <a:p>
            <a:fld id="{74AD7C1D-1BAF-4A43-8B86-2FB8EFB06079}" type="slidenum">
              <a:rPr lang="en-US" smtClean="0"/>
              <a:t>24</a:t>
            </a:fld>
            <a:endParaRPr lang="en-US"/>
          </a:p>
        </p:txBody>
      </p:sp>
      <p:sp>
        <p:nvSpPr>
          <p:cNvPr id="10" name="Title 1">
            <a:extLst>
              <a:ext uri="{FF2B5EF4-FFF2-40B4-BE49-F238E27FC236}">
                <a16:creationId xmlns:a16="http://schemas.microsoft.com/office/drawing/2014/main" id="{06E26649-D2B3-E784-F46B-EDF019BE2770}"/>
              </a:ext>
            </a:extLst>
          </p:cNvPr>
          <p:cNvSpPr>
            <a:spLocks noGrp="1"/>
          </p:cNvSpPr>
          <p:nvPr>
            <p:ph type="title"/>
          </p:nvPr>
        </p:nvSpPr>
        <p:spPr>
          <a:xfrm>
            <a:off x="628650" y="992372"/>
            <a:ext cx="7104764" cy="698317"/>
          </a:xfrm>
        </p:spPr>
        <p:txBody>
          <a:bodyPr/>
          <a:lstStyle/>
          <a:p>
            <a:r>
              <a:rPr lang="en-US" sz="3600">
                <a:latin typeface="Lato"/>
                <a:ea typeface="Lato"/>
                <a:cs typeface="Lato"/>
              </a:rPr>
              <a:t>Whole-Farm Revenue Protection</a:t>
            </a:r>
            <a:endParaRPr lang="en-US">
              <a:latin typeface="Lato"/>
            </a:endParaRPr>
          </a:p>
        </p:txBody>
      </p:sp>
      <p:sp>
        <p:nvSpPr>
          <p:cNvPr id="12" name="Title 1">
            <a:extLst>
              <a:ext uri="{FF2B5EF4-FFF2-40B4-BE49-F238E27FC236}">
                <a16:creationId xmlns:a16="http://schemas.microsoft.com/office/drawing/2014/main" id="{6A4E4F57-F1CE-66AC-F851-8CE401B585E6}"/>
              </a:ext>
            </a:extLst>
          </p:cNvPr>
          <p:cNvSpPr txBox="1">
            <a:spLocks/>
          </p:cNvSpPr>
          <p:nvPr/>
        </p:nvSpPr>
        <p:spPr>
          <a:xfrm>
            <a:off x="5230312" y="1712437"/>
            <a:ext cx="2571120" cy="4911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rgbClr val="0178CD"/>
                </a:solidFill>
                <a:latin typeface="Lato" panose="020F0502020204030203" pitchFamily="34" charset="77"/>
                <a:ea typeface="+mj-ea"/>
                <a:cs typeface="+mj-cs"/>
              </a:defRPr>
            </a:lvl1pPr>
          </a:lstStyle>
          <a:p>
            <a:r>
              <a:rPr lang="en-US" sz="2400" i="1">
                <a:latin typeface="Lato"/>
                <a:ea typeface="Lato"/>
                <a:cs typeface="Lato"/>
              </a:rPr>
              <a:t>And Micro Farm</a:t>
            </a:r>
            <a:endParaRPr lang="en-US"/>
          </a:p>
          <a:p>
            <a:endParaRPr lang="en-US" sz="3600">
              <a:latin typeface="Lato"/>
              <a:ea typeface="Lato"/>
              <a:cs typeface="Lato"/>
            </a:endParaRPr>
          </a:p>
        </p:txBody>
      </p:sp>
    </p:spTree>
    <p:extLst>
      <p:ext uri="{BB962C8B-B14F-4D97-AF65-F5344CB8AC3E}">
        <p14:creationId xmlns:p14="http://schemas.microsoft.com/office/powerpoint/2010/main" val="773900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E4D34D-77D5-4FD0-9478-80F1DA68452B}"/>
              </a:ext>
            </a:extLst>
          </p:cNvPr>
          <p:cNvPicPr>
            <a:picLocks noChangeAspect="1"/>
          </p:cNvPicPr>
          <p:nvPr/>
        </p:nvPicPr>
        <p:blipFill>
          <a:blip r:embed="rId2"/>
          <a:stretch>
            <a:fillRect/>
          </a:stretch>
        </p:blipFill>
        <p:spPr>
          <a:xfrm>
            <a:off x="256854" y="989339"/>
            <a:ext cx="7438490" cy="5748877"/>
          </a:xfrm>
          <a:prstGeom prst="rect">
            <a:avLst/>
          </a:prstGeom>
        </p:spPr>
      </p:pic>
      <p:sp>
        <p:nvSpPr>
          <p:cNvPr id="3" name="TextBox 2">
            <a:extLst>
              <a:ext uri="{FF2B5EF4-FFF2-40B4-BE49-F238E27FC236}">
                <a16:creationId xmlns:a16="http://schemas.microsoft.com/office/drawing/2014/main" id="{C2629AE7-CEEE-4EB8-BF6E-DB0589EBFE95}"/>
              </a:ext>
            </a:extLst>
          </p:cNvPr>
          <p:cNvSpPr txBox="1"/>
          <p:nvPr/>
        </p:nvSpPr>
        <p:spPr>
          <a:xfrm>
            <a:off x="2178121" y="41362"/>
            <a:ext cx="696587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rgbClr val="FFFFFF"/>
                </a:solidFill>
                <a:latin typeface="Lato"/>
              </a:rPr>
              <a:t>Appendix – Regional Offices</a:t>
            </a:r>
          </a:p>
        </p:txBody>
      </p:sp>
    </p:spTree>
    <p:extLst>
      <p:ext uri="{BB962C8B-B14F-4D97-AF65-F5344CB8AC3E}">
        <p14:creationId xmlns:p14="http://schemas.microsoft.com/office/powerpoint/2010/main" val="21361073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MA_PPT_TEMPLATE" id="{F7BBB74C-6915-874D-8A49-AE7BDBF3C54E}" vid="{3DD0A88E-BC5A-CB45-B658-3F215B0207B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MA_PPT_TEMPLATE" id="{F7BBB74C-6915-874D-8A49-AE7BDBF3C54E}" vid="{3DD0A88E-BC5A-CB45-B658-3F215B0207B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C6975EFE12B48438800FFB0D8C881B1" ma:contentTypeVersion="31" ma:contentTypeDescription="Create a new document." ma:contentTypeScope="" ma:versionID="0dcd04e5e4dbfa7d9d552d50a23f8253">
  <xsd:schema xmlns:xsd="http://www.w3.org/2001/XMLSchema" xmlns:xs="http://www.w3.org/2001/XMLSchema" xmlns:p="http://schemas.microsoft.com/office/2006/metadata/properties" xmlns:ns1="http://schemas.microsoft.com/sharepoint/v3" xmlns:ns2="53df5630-8348-4142-8729-e406de953a39" xmlns:ns3="137db8a5-11dc-4559-a71b-dd411f9c35ed" xmlns:ns4="73fb875a-8af9-4255-b008-0995492d31cd" targetNamespace="http://schemas.microsoft.com/office/2006/metadata/properties" ma:root="true" ma:fieldsID="2829539ef10db49bd7bad02f41751777" ns1:_="" ns2:_="" ns3:_="" ns4:_="">
    <xsd:import namespace="http://schemas.microsoft.com/sharepoint/v3"/>
    <xsd:import namespace="53df5630-8348-4142-8729-e406de953a39"/>
    <xsd:import namespace="137db8a5-11dc-4559-a71b-dd411f9c35ed"/>
    <xsd:import namespace="73fb875a-8af9-4255-b008-0995492d31cd"/>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element ref="ns3:SharedWithUsers" minOccurs="0"/>
                <xsd:element ref="ns3:SharedWithDetails" minOccurs="0"/>
                <xsd:element ref="ns2:WFRP" minOccurs="0"/>
                <xsd:element ref="ns2:MediaServiceObjectDetectorVersions" minOccurs="0"/>
                <xsd:element ref="ns2:MediaServiceGenerationTime" minOccurs="0"/>
                <xsd:element ref="ns2:MediaServiceEventHashCode" minOccurs="0"/>
                <xsd:element ref="ns2:lcf76f155ced4ddcb4097134ff3c332f" minOccurs="0"/>
                <xsd:element ref="ns4:TaxCatchAll" minOccurs="0"/>
                <xsd:element ref="ns2:MediaServiceOCR" minOccurs="0"/>
                <xsd:element ref="ns2:MediaLengthInSeconds"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3df5630-8348-4142-8729-e406de953a3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WFRP" ma:index="14" nillable="true" ma:displayName="WFRP" ma:default="WFRP" ma:format="Dropdown" ma:internalName="WFRP">
      <xsd:simpleType>
        <xsd:restriction base="dms:Text">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8ff62593-b918-4deb-ac08-0d74ac0cc7e6"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DateTaken" ma:index="24"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7db8a5-11dc-4559-a71b-dd411f9c35e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fb875a-8af9-4255-b008-0995492d31cd"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26e13a5a-a1d9-43e7-9819-9ed5690472b5}" ma:internalName="TaxCatchAll" ma:showField="CatchAllData" ma:web="137db8a5-11dc-4559-a71b-dd411f9c35e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WFRP xmlns="53df5630-8348-4142-8729-e406de953a39">WFRP</WFRP>
    <lcf76f155ced4ddcb4097134ff3c332f xmlns="53df5630-8348-4142-8729-e406de953a39">
      <Terms xmlns="http://schemas.microsoft.com/office/infopath/2007/PartnerControls"/>
    </lcf76f155ced4ddcb4097134ff3c332f>
    <TaxCatchAll xmlns="73fb875a-8af9-4255-b008-0995492d31c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707000-7010-41FE-9BDF-1DC96A17C746}">
  <ds:schemaRefs>
    <ds:schemaRef ds:uri="137db8a5-11dc-4559-a71b-dd411f9c35ed"/>
    <ds:schemaRef ds:uri="53df5630-8348-4142-8729-e406de953a39"/>
    <ds:schemaRef ds:uri="73fb875a-8af9-4255-b008-0995492d31c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E6AEF28-A9FE-4898-884E-A23567953C02}">
  <ds:schemaRefs>
    <ds:schemaRef ds:uri="53df5630-8348-4142-8729-e406de953a39"/>
    <ds:schemaRef ds:uri="http://purl.org/dc/dcmitype/"/>
    <ds:schemaRef ds:uri="http://www.w3.org/XML/1998/namespace"/>
    <ds:schemaRef ds:uri="http://schemas.microsoft.com/office/2006/documentManagement/types"/>
    <ds:schemaRef ds:uri="http://schemas.openxmlformats.org/package/2006/metadata/core-properties"/>
    <ds:schemaRef ds:uri="http://schemas.microsoft.com/office/infopath/2007/PartnerControls"/>
    <ds:schemaRef ds:uri="http://schemas.microsoft.com/sharepoint/v3"/>
    <ds:schemaRef ds:uri="http://purl.org/dc/terms/"/>
    <ds:schemaRef ds:uri="http://purl.org/dc/elements/1.1/"/>
    <ds:schemaRef ds:uri="73fb875a-8af9-4255-b008-0995492d31cd"/>
    <ds:schemaRef ds:uri="137db8a5-11dc-4559-a71b-dd411f9c35ed"/>
    <ds:schemaRef ds:uri="http://schemas.microsoft.com/office/2006/metadata/properties"/>
  </ds:schemaRefs>
</ds:datastoreItem>
</file>

<file path=customXml/itemProps3.xml><?xml version="1.0" encoding="utf-8"?>
<ds:datastoreItem xmlns:ds="http://schemas.openxmlformats.org/officeDocument/2006/customXml" ds:itemID="{A8D9D2E9-92DE-4CEA-8878-1687FE5592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rma_ppt_template</Template>
  <TotalTime>1026</TotalTime>
  <Words>1132</Words>
  <Application>Microsoft Office PowerPoint</Application>
  <PresentationFormat>On-screen Show (4:3)</PresentationFormat>
  <Paragraphs>162</Paragraphs>
  <Slides>25</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25</vt:i4>
      </vt:variant>
    </vt:vector>
  </HeadingPairs>
  <TitlesOfParts>
    <vt:vector size="30" baseType="lpstr">
      <vt:lpstr>Arial</vt:lpstr>
      <vt:lpstr>Calibri</vt:lpstr>
      <vt:lpstr>Lato</vt:lpstr>
      <vt:lpstr>Office Theme</vt:lpstr>
      <vt:lpstr>1_Office Theme</vt:lpstr>
      <vt:lpstr>Risk Management Agency NCBA Webinar – April 18, 2024 </vt:lpstr>
      <vt:lpstr>Federal Crop Insurance  </vt:lpstr>
      <vt:lpstr>Federal Crop Insurance, cont. </vt:lpstr>
      <vt:lpstr>Getting Crop Insurance</vt:lpstr>
      <vt:lpstr>PowerPoint Presentation</vt:lpstr>
      <vt:lpstr>Crop Insurance  Beginning/Veteran Farmer and Rancher Benefits</vt:lpstr>
      <vt:lpstr>Crop Insurance  Beginning/Veteran Farmer and Rancher Benefits</vt:lpstr>
      <vt:lpstr>Whole-Farm Revenue Protection</vt:lpstr>
      <vt:lpstr>Application</vt:lpstr>
      <vt:lpstr>Schedule F</vt:lpstr>
      <vt:lpstr>Allowable Revenue</vt:lpstr>
      <vt:lpstr>Allowable Revenue</vt:lpstr>
      <vt:lpstr>Whole Farm History Report</vt:lpstr>
      <vt:lpstr>Farm Operation Report</vt:lpstr>
      <vt:lpstr>Expected Value and Yield</vt:lpstr>
      <vt:lpstr>Yield and Revenue Report</vt:lpstr>
      <vt:lpstr>Third Party Verifiable Records</vt:lpstr>
      <vt:lpstr>Direct Marketing Records</vt:lpstr>
      <vt:lpstr>Acreage Report</vt:lpstr>
      <vt:lpstr>Revised Farm Operation Report</vt:lpstr>
      <vt:lpstr>Claim Form</vt:lpstr>
      <vt:lpstr>Premium Billing</vt:lpstr>
      <vt:lpstr>Whole-Farm Revenue Protection</vt:lpstr>
      <vt:lpstr>Whole-Farm Revenue Protection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Greenhouse Policy Briefing</dc:title>
  <dc:creator>White, Claire - FPAC-RMA, Kansas City, MO</dc:creator>
  <cp:lastModifiedBy>Gray, Kameka - FPAC-RMA, MS</cp:lastModifiedBy>
  <cp:revision>14</cp:revision>
  <dcterms:created xsi:type="dcterms:W3CDTF">2021-03-30T16:34:50Z</dcterms:created>
  <dcterms:modified xsi:type="dcterms:W3CDTF">2024-04-15T16:14:28Z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0x010100BC6975EFE12B48438800FFB0D8C881B1</vt:lpwstr>
  </property>
  <property fmtid="{D5CDD505-2E9C-101B-9397-08002B2CF9AE}" pid="3" name="MediaServiceImageTags">
    <vt:lpwstr/>
  </property>
</Properties>
</file>